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10" r:id="rId2"/>
    <p:sldId id="256" r:id="rId3"/>
    <p:sldId id="261" r:id="rId4"/>
    <p:sldId id="262" r:id="rId5"/>
    <p:sldId id="265" r:id="rId6"/>
    <p:sldId id="297" r:id="rId7"/>
    <p:sldId id="307" r:id="rId8"/>
    <p:sldId id="274" r:id="rId9"/>
    <p:sldId id="259" r:id="rId10"/>
    <p:sldId id="294" r:id="rId11"/>
    <p:sldId id="309" r:id="rId12"/>
    <p:sldId id="303" r:id="rId13"/>
    <p:sldId id="293" r:id="rId14"/>
    <p:sldId id="302" r:id="rId15"/>
    <p:sldId id="305" r:id="rId16"/>
    <p:sldId id="295" r:id="rId17"/>
    <p:sldId id="306" r:id="rId18"/>
    <p:sldId id="304" r:id="rId19"/>
    <p:sldId id="275" r:id="rId20"/>
    <p:sldId id="292" r:id="rId21"/>
    <p:sldId id="311" r:id="rId22"/>
    <p:sldId id="283" r:id="rId23"/>
    <p:sldId id="286" r:id="rId24"/>
    <p:sldId id="291" r:id="rId25"/>
    <p:sldId id="276" r:id="rId26"/>
    <p:sldId id="266" r:id="rId27"/>
    <p:sldId id="281" r:id="rId28"/>
    <p:sldId id="289" r:id="rId29"/>
    <p:sldId id="282" r:id="rId30"/>
    <p:sldId id="290" r:id="rId31"/>
    <p:sldId id="263" r:id="rId32"/>
    <p:sldId id="273" r:id="rId33"/>
    <p:sldId id="277" r:id="rId34"/>
    <p:sldId id="296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>
      <p:cViewPr>
        <p:scale>
          <a:sx n="61" d="100"/>
          <a:sy n="61" d="100"/>
        </p:scale>
        <p:origin x="-1812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98"/>
    </p:cViewPr>
  </p:sorterViewPr>
  <p:notesViewPr>
    <p:cSldViewPr>
      <p:cViewPr varScale="1">
        <p:scale>
          <a:sx n="43" d="100"/>
          <a:sy n="43" d="100"/>
        </p:scale>
        <p:origin x="-20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937BB-85EB-4965-A465-B4B950BC6FB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BF86F-C1CD-45A5-A29E-6D0B2124EEC7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48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r-CA" dirty="0" smtClean="0"/>
              <a:t>encontre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20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résonance tissulaire des tissus embryologiques montre également cette</a:t>
            </a:r>
            <a:r>
              <a:rPr lang="fr-CA" baseline="0" dirty="0" smtClean="0"/>
              <a:t> double fonction analyse et catalyse.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89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Réduction des zones de résonance a</a:t>
            </a:r>
            <a:r>
              <a:rPr lang="fr-CA" baseline="0" dirty="0" smtClean="0"/>
              <a:t> leur commun dénominateur vibratoire  physique et eidétique.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208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Illustration des résonances physiques et tissulaires embryologiques.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49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neurobiologie montre cette double fonction </a:t>
            </a:r>
            <a:r>
              <a:rPr lang="fr-CA" dirty="0" err="1" smtClean="0"/>
              <a:t>d,analyse</a:t>
            </a:r>
            <a:r>
              <a:rPr lang="fr-CA" dirty="0" smtClean="0"/>
              <a:t> et de catalyse du cerveau. Analyse est locale. </a:t>
            </a:r>
            <a:r>
              <a:rPr lang="fr-CA" dirty="0" err="1" smtClean="0"/>
              <a:t>Caralyse</a:t>
            </a:r>
            <a:r>
              <a:rPr lang="fr-CA" dirty="0" smtClean="0"/>
              <a:t> est Non Locale. Le rôle des cellules gliales est  encore mal connu</a:t>
            </a:r>
            <a:r>
              <a:rPr lang="fr-CA" baseline="0" dirty="0" smtClean="0"/>
              <a:t> dans le public et même chez les spécialistes. Laborit avait attiré l’attention sur leur rôle. Le livre de Douglas Fields &lt;The </a:t>
            </a:r>
            <a:r>
              <a:rPr lang="fr-CA" baseline="0" dirty="0" err="1" smtClean="0"/>
              <a:t>other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Brain</a:t>
            </a:r>
            <a:r>
              <a:rPr lang="fr-CA" baseline="0" dirty="0" smtClean="0"/>
              <a:t>&gt; en montre leur </a:t>
            </a:r>
            <a:r>
              <a:rPr lang="fr-CA" baseline="0" smtClean="0"/>
              <a:t>rôle indispensable.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703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SAS est un invariant a tous les niveaux de réalité, du physique le plus fondamental</a:t>
            </a:r>
            <a:r>
              <a:rPr lang="fr-CA" baseline="0" dirty="0" smtClean="0"/>
              <a:t> jusqu’au psychique le plus subtil. Invariance d'échelle = autosimilarité = résonance fractale.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699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Poche des eaux, chorion,  enveloppe le fœtus. </a:t>
            </a:r>
            <a:r>
              <a:rPr lang="fr-CA" dirty="0" smtClean="0"/>
              <a:t>Matrice du fœtus résonne comme</a:t>
            </a:r>
            <a:r>
              <a:rPr lang="fr-CA" baseline="0" dirty="0" smtClean="0"/>
              <a:t> matrice extracellulaire qui enveloppe et nourrit la cellule. </a:t>
            </a:r>
            <a:r>
              <a:rPr lang="fr-CA" dirty="0" smtClean="0"/>
              <a:t>Aspect </a:t>
            </a:r>
            <a:r>
              <a:rPr lang="fr-CA" dirty="0" smtClean="0"/>
              <a:t>nutritionnel et informatique , rythme de la </a:t>
            </a:r>
            <a:r>
              <a:rPr lang="fr-CA" dirty="0" smtClean="0"/>
              <a:t>mère. L’espace</a:t>
            </a:r>
            <a:r>
              <a:rPr lang="fr-CA" baseline="0" dirty="0" smtClean="0"/>
              <a:t> non local enveloppe l’espace local, assure la connexion de tous les organes locaux., C’est le tissu conjonctif. (Connective tissue).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897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Double</a:t>
            </a:r>
            <a:r>
              <a:rPr lang="fr-CA" baseline="0" dirty="0" smtClean="0"/>
              <a:t> codage analogique-numérique est constitutif du biophysique au niveau quantique, subquantique et métaphysique.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422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Existence = phénomène=</a:t>
            </a:r>
            <a:r>
              <a:rPr lang="fr-CA" baseline="0" dirty="0" smtClean="0"/>
              <a:t> mesurable= centrifuge= local Fini. Essence = noumène= centripète = Non Local = Infini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51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Existence = phénomène=</a:t>
            </a:r>
            <a:r>
              <a:rPr lang="fr-CA" baseline="0" dirty="0" smtClean="0"/>
              <a:t> mesurable= centrifuge= local Fini. Essence = noumène= centripète = Non Local = Infini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510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L'antagonisme entre chaque pôle est une tension physiologique ou inversion </a:t>
            </a:r>
            <a:r>
              <a:rPr lang="fr-CA" dirty="0" smtClean="0">
                <a:sym typeface="Symbol"/>
              </a:rPr>
              <a:t>. Une inversion</a:t>
            </a:r>
            <a:r>
              <a:rPr lang="fr-CA" baseline="0" dirty="0" smtClean="0">
                <a:sym typeface="Symbol"/>
              </a:rPr>
              <a:t> de 90 de degrés ou de 45 degrés entraîne des problèmes métaboliques </a:t>
            </a:r>
          </a:p>
          <a:p>
            <a:r>
              <a:rPr lang="fr-CA" baseline="0" dirty="0" smtClean="0">
                <a:sym typeface="Symbol"/>
              </a:rPr>
              <a:t>Récalcitrants.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81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Équivalence vibratoire entre résonance pigmentaire et résonance </a:t>
            </a:r>
            <a:r>
              <a:rPr lang="fr-CA" dirty="0" err="1" smtClean="0"/>
              <a:t>éidétique</a:t>
            </a:r>
            <a:r>
              <a:rPr lang="fr-CA" baseline="0" dirty="0" smtClean="0"/>
              <a:t> qui partagent le même zone de résonance. Équivalence vibratoire est équivalence topographique ou topologique.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562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Inversion entre les antagonismes physiologiques</a:t>
            </a:r>
            <a:r>
              <a:rPr lang="fr-CA" baseline="0" dirty="0" smtClean="0"/>
              <a:t>  implique-explique certaines pathologies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280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résonance biosémantique du langage quelque soit sa forme </a:t>
            </a:r>
            <a:r>
              <a:rPr lang="fr-CA" baseline="0" dirty="0" smtClean="0"/>
              <a:t> est spécifique du sens et non de la forme des morphèmes. Culture et nature ne sont pas dissociées, de même que génétique ne peut être séparée de épigénétique.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531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biosémantique a</a:t>
            </a:r>
            <a:r>
              <a:rPr lang="fr-CA" baseline="0" dirty="0" smtClean="0"/>
              <a:t> la lumière de la SAS permet de préciser le niveau physique du processus biophysique sous-jacent.  Elle permet le diagnostic différentiel entre des situations voisines.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988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Diagnostic différentiel</a:t>
            </a:r>
            <a:r>
              <a:rPr lang="fr-CA" baseline="0" dirty="0" smtClean="0"/>
              <a:t> entre les différente états d’urgence de l’instinct caractéristiques des différentes formes de stress  d’avec le processus de crise.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55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résonance</a:t>
            </a:r>
            <a:r>
              <a:rPr lang="en-CA" dirty="0" smtClean="0"/>
              <a:t> biosémantique </a:t>
            </a:r>
            <a:r>
              <a:rPr lang="en-CA" dirty="0" err="1" smtClean="0"/>
              <a:t>permet</a:t>
            </a:r>
            <a:r>
              <a:rPr lang="en-CA" dirty="0" smtClean="0"/>
              <a:t> de </a:t>
            </a:r>
            <a:r>
              <a:rPr lang="en-CA" dirty="0" err="1" smtClean="0"/>
              <a:t>différencier</a:t>
            </a:r>
            <a:r>
              <a:rPr lang="en-CA" dirty="0" smtClean="0"/>
              <a:t> </a:t>
            </a:r>
            <a:r>
              <a:rPr lang="en-CA" dirty="0" err="1" smtClean="0"/>
              <a:t>Crise</a:t>
            </a:r>
            <a:r>
              <a:rPr lang="en-CA" dirty="0" smtClean="0"/>
              <a:t> de </a:t>
            </a:r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dirty="0" err="1" smtClean="0"/>
              <a:t>nombreux</a:t>
            </a:r>
            <a:r>
              <a:rPr lang="en-CA" dirty="0" smtClean="0"/>
              <a:t> </a:t>
            </a:r>
            <a:r>
              <a:rPr lang="en-CA" dirty="0" err="1" smtClean="0"/>
              <a:t>voisins</a:t>
            </a:r>
            <a:r>
              <a:rPr lang="en-CA" dirty="0" smtClean="0"/>
              <a:t> et </a:t>
            </a:r>
            <a:r>
              <a:rPr lang="en-CA" dirty="0" err="1" smtClean="0"/>
              <a:t>voisines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959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crise</a:t>
            </a:r>
            <a:r>
              <a:rPr lang="en-CA" dirty="0" smtClean="0"/>
              <a:t> </a:t>
            </a:r>
            <a:r>
              <a:rPr lang="en-CA" dirty="0" err="1" smtClean="0"/>
              <a:t>n’est</a:t>
            </a:r>
            <a:r>
              <a:rPr lang="en-CA" dirty="0" smtClean="0"/>
              <a:t> pas </a:t>
            </a:r>
            <a:r>
              <a:rPr lang="en-CA" dirty="0" err="1" smtClean="0"/>
              <a:t>une</a:t>
            </a:r>
            <a:r>
              <a:rPr lang="en-CA" smtClean="0"/>
              <a:t> catastrophe.</a:t>
            </a:r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214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Différents mots qui </a:t>
            </a:r>
            <a:r>
              <a:rPr lang="fr-CA" dirty="0" err="1" smtClean="0"/>
              <a:t>caratérisent</a:t>
            </a:r>
            <a:r>
              <a:rPr lang="fr-CA" dirty="0" smtClean="0"/>
              <a:t> Crise.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871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Différents phénomènes</a:t>
            </a:r>
            <a:r>
              <a:rPr lang="fr-CA" baseline="0" dirty="0" smtClean="0"/>
              <a:t> biologiques caractéristiques de Crise.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045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résonance biosémantique permet de caractériser le problème subquantique</a:t>
            </a:r>
            <a:r>
              <a:rPr lang="fr-CA" baseline="0" dirty="0" smtClean="0"/>
              <a:t> 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394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Analyse plus fine du processus subquantique de Crise.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43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 trait Yin est séparé, discontinu.</a:t>
            </a:r>
            <a:r>
              <a:rPr lang="fr-CA" baseline="0" dirty="0" smtClean="0"/>
              <a:t> Le trait Yang est continu. Pas de discontinu sans continu, pas de local sans non local.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255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L’étymologie biosémantique aide le compréhension du processus crise dans la mythologie judéo-chrétienne. Le terme de Messie caractérise l’ampleur séparatrice. Le retour du Messie caractérise l’intensité</a:t>
            </a:r>
            <a:r>
              <a:rPr lang="fr-CA" baseline="0" dirty="0" smtClean="0"/>
              <a:t> intégratrice.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151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</a:t>
            </a:r>
            <a:r>
              <a:rPr lang="fr-CA" dirty="0" err="1" smtClean="0"/>
              <a:t>Stucture</a:t>
            </a:r>
            <a:r>
              <a:rPr lang="fr-CA" dirty="0" smtClean="0"/>
              <a:t> Absolue Sphérique  permet d'avoir l’absolution</a:t>
            </a:r>
            <a:r>
              <a:rPr lang="fr-CA" baseline="0" dirty="0" smtClean="0"/>
              <a:t> sans prendre de résolution.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748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rotation se</a:t>
            </a:r>
            <a:r>
              <a:rPr lang="fr-CA" baseline="0" dirty="0" smtClean="0"/>
              <a:t> fait autour d’un point, dans le même plan. La torsion </a:t>
            </a:r>
            <a:r>
              <a:rPr lang="fr-CA" baseline="0" dirty="0" smtClean="0"/>
              <a:t>est </a:t>
            </a:r>
            <a:r>
              <a:rPr lang="fr-CA" baseline="0" dirty="0" smtClean="0"/>
              <a:t>rotation du plan autour </a:t>
            </a:r>
            <a:r>
              <a:rPr lang="fr-CA" baseline="0" dirty="0" smtClean="0"/>
              <a:t>d'un </a:t>
            </a:r>
            <a:r>
              <a:rPr lang="fr-CA" baseline="0" dirty="0" smtClean="0"/>
              <a:t>axe. Elle engendre une tension entre les extrémités du plan ou pôles</a:t>
            </a:r>
            <a:r>
              <a:rPr lang="fr-CA" baseline="0" dirty="0" smtClean="0"/>
              <a:t>. Une </a:t>
            </a:r>
            <a:r>
              <a:rPr lang="fr-CA" baseline="0" dirty="0" smtClean="0"/>
              <a:t>inversion </a:t>
            </a:r>
            <a:r>
              <a:rPr lang="fr-CA" baseline="0" dirty="0" smtClean="0"/>
              <a:t>d'inversion </a:t>
            </a:r>
            <a:r>
              <a:rPr lang="fr-CA" baseline="0" dirty="0" smtClean="0"/>
              <a:t>ramène les pôles  ensemble mais il y a intensification de la torsion axiale.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76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résonance biosémantique mésodermique révèle</a:t>
            </a:r>
            <a:r>
              <a:rPr lang="fr-CA" baseline="0" dirty="0" smtClean="0"/>
              <a:t> l’équivalence vibratoire  entre les différents plans de la structure sphérique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93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 niveau quantique  ou sémiotique montre</a:t>
            </a:r>
            <a:r>
              <a:rPr lang="fr-CA" baseline="0" dirty="0" smtClean="0"/>
              <a:t> que</a:t>
            </a:r>
            <a:r>
              <a:rPr lang="fr-CA" dirty="0" smtClean="0"/>
              <a:t> l’énergie</a:t>
            </a:r>
            <a:r>
              <a:rPr lang="fr-CA" baseline="0" dirty="0" smtClean="0"/>
              <a:t> est le support de l’information</a:t>
            </a:r>
            <a:r>
              <a:rPr lang="fr-CA" baseline="0" dirty="0" smtClean="0"/>
              <a:t>. L’information </a:t>
            </a:r>
            <a:r>
              <a:rPr lang="fr-CA" baseline="0" dirty="0" smtClean="0"/>
              <a:t>contrôle l’énergie</a:t>
            </a:r>
            <a:r>
              <a:rPr lang="fr-CA" baseline="0" dirty="0" smtClean="0"/>
              <a:t>. Le </a:t>
            </a:r>
            <a:r>
              <a:rPr lang="fr-CA" baseline="0" dirty="0" smtClean="0"/>
              <a:t>sémantique subquantique contrôle le quantique sémiotique, </a:t>
            </a:r>
            <a:r>
              <a:rPr lang="fr-CA" baseline="0" dirty="0" err="1" smtClean="0"/>
              <a:t>s,exprime</a:t>
            </a:r>
            <a:r>
              <a:rPr lang="fr-CA" baseline="0" dirty="0" smtClean="0"/>
              <a:t> par le quantique. L’axe vertical de la SAS se projette sur le plan équatorial quantique sémiotique  mesurable</a:t>
            </a:r>
            <a:r>
              <a:rPr lang="fr-CA" baseline="0" dirty="0" smtClean="0"/>
              <a:t>. En biosémantique, le quantique sémiotique n’est pas mesurable si on a un problème subquantique sémantique.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78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double fonction analyse et catalyse des pigments leur permet d’entrer en résonance avec la double </a:t>
            </a:r>
            <a:r>
              <a:rPr lang="fr-CA" dirty="0" smtClean="0"/>
              <a:t>fonction </a:t>
            </a:r>
            <a:r>
              <a:rPr lang="fr-CA" dirty="0" smtClean="0"/>
              <a:t>d’analyse et de catalyse de l’axe vertical.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67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Résonance pigmentaire et</a:t>
            </a:r>
            <a:r>
              <a:rPr lang="fr-CA" baseline="0" dirty="0" smtClean="0"/>
              <a:t> résonance eidétique sémantique. Équivalence vibratoire entre pigments et idéogrammes. </a:t>
            </a:r>
            <a:r>
              <a:rPr lang="fr-CA" baseline="0" dirty="0" smtClean="0"/>
              <a:t>L'espace est anisotrope. Chaque zone de résonance exprime un tropisme différent.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40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position est une fonction. Une même position de résonance péricorporelle</a:t>
            </a:r>
            <a:r>
              <a:rPr lang="fr-CA" baseline="0" dirty="0" smtClean="0"/>
              <a:t> traduit une fonction commune.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F86F-C1CD-45A5-A29E-6D0B2124EEC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68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77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2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85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78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93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1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4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07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68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341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04A7-018A-49FE-A5D8-9E3A11F2D78E}" type="datetimeFigureOut">
              <a:rPr lang="en-CA" smtClean="0"/>
              <a:t>11/06/2014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5C28-3EAB-4FBF-ABA1-30867290D41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08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usholo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oloener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276871"/>
            <a:ext cx="7488832" cy="3240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CA" dirty="0" smtClean="0">
                <a:solidFill>
                  <a:schemeClr val="tx1"/>
                </a:solidFill>
              </a:rPr>
              <a:t>Jean M Ratte</a:t>
            </a:r>
          </a:p>
          <a:p>
            <a:pPr algn="just"/>
            <a:r>
              <a:rPr lang="en-CA" b="1" dirty="0" err="1" smtClean="0">
                <a:solidFill>
                  <a:schemeClr val="tx1"/>
                </a:solidFill>
              </a:rPr>
              <a:t>A</a:t>
            </a:r>
            <a:r>
              <a:rPr lang="en-CA" dirty="0" err="1" smtClean="0">
                <a:solidFill>
                  <a:schemeClr val="tx1"/>
                </a:solidFill>
              </a:rPr>
              <a:t>gence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b="1" dirty="0" err="1" smtClean="0">
                <a:solidFill>
                  <a:schemeClr val="tx1"/>
                </a:solidFill>
              </a:rPr>
              <a:t>R</a:t>
            </a:r>
            <a:r>
              <a:rPr lang="en-CA" dirty="0" err="1" smtClean="0">
                <a:solidFill>
                  <a:schemeClr val="tx1"/>
                </a:solidFill>
              </a:rPr>
              <a:t>echerche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b="1" dirty="0" err="1" smtClean="0">
                <a:solidFill>
                  <a:schemeClr val="tx1"/>
                </a:solidFill>
              </a:rPr>
              <a:t>É</a:t>
            </a:r>
            <a:r>
              <a:rPr lang="en-CA" dirty="0" err="1" smtClean="0">
                <a:solidFill>
                  <a:schemeClr val="tx1"/>
                </a:solidFill>
              </a:rPr>
              <a:t>pistémologie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b="1" dirty="0" err="1" smtClean="0">
                <a:solidFill>
                  <a:schemeClr val="tx1"/>
                </a:solidFill>
              </a:rPr>
              <a:t>A</a:t>
            </a:r>
            <a:r>
              <a:rPr lang="en-CA" dirty="0" err="1" smtClean="0">
                <a:solidFill>
                  <a:schemeClr val="tx1"/>
                </a:solidFill>
              </a:rPr>
              <a:t>ppliquée</a:t>
            </a:r>
            <a:endParaRPr lang="en-CA" dirty="0" smtClean="0">
              <a:solidFill>
                <a:schemeClr val="tx1"/>
              </a:solidFill>
            </a:endParaRPr>
          </a:p>
          <a:p>
            <a:pPr algn="just"/>
            <a:r>
              <a:rPr lang="en-CA" dirty="0" smtClean="0">
                <a:solidFill>
                  <a:schemeClr val="tx1"/>
                </a:solidFill>
              </a:rPr>
              <a:t>Centre Holonergétique </a:t>
            </a:r>
          </a:p>
          <a:p>
            <a:pPr algn="just"/>
            <a:r>
              <a:rPr lang="en-CA" dirty="0" smtClean="0">
                <a:solidFill>
                  <a:schemeClr val="tx1"/>
                </a:solidFill>
              </a:rPr>
              <a:t>Montréal, Québec, Canada</a:t>
            </a:r>
          </a:p>
          <a:p>
            <a:pPr algn="just"/>
            <a:r>
              <a:rPr lang="en-CA" dirty="0" smtClean="0">
                <a:solidFill>
                  <a:schemeClr val="tx1"/>
                </a:solidFill>
                <a:hlinkClick r:id="rId3"/>
              </a:rPr>
              <a:t>janusholo@gmail.com</a:t>
            </a:r>
            <a:endParaRPr lang="en-CA" dirty="0" smtClean="0">
              <a:solidFill>
                <a:schemeClr val="tx1"/>
              </a:solidFill>
            </a:endParaRPr>
          </a:p>
          <a:p>
            <a:pPr algn="just"/>
            <a:r>
              <a:rPr lang="en-CA" dirty="0" smtClean="0">
                <a:solidFill>
                  <a:schemeClr val="tx1"/>
                </a:solidFill>
                <a:hlinkClick r:id="rId4"/>
              </a:rPr>
              <a:t>www.holoener.com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55763" y="773832"/>
            <a:ext cx="7766538" cy="1143000"/>
            <a:chOff x="314577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14577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 smtClean="0"/>
                <a:t>Rencontre</a:t>
              </a:r>
              <a:r>
                <a:rPr lang="en-CA" sz="3200" dirty="0" smtClean="0"/>
                <a:t> Abellio 2014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smtClean="0"/>
                <a:t>BIOSÉMANTIQUE DE </a:t>
              </a:r>
              <a:r>
                <a:rPr lang="en-CA" sz="3200" dirty="0"/>
                <a:t>K</a:t>
              </a:r>
              <a:r>
                <a:rPr lang="en-CA" sz="3200" dirty="0" smtClean="0"/>
                <a:t>RISIS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87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88021"/>
            <a:ext cx="8229600" cy="3993307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Analyse</a:t>
            </a:r>
            <a:r>
              <a:rPr lang="en-CA" sz="2400" dirty="0" smtClean="0"/>
              <a:t> = </a:t>
            </a:r>
            <a:r>
              <a:rPr lang="en-CA" sz="2400" dirty="0" err="1" smtClean="0"/>
              <a:t>spectroscopie</a:t>
            </a:r>
            <a:r>
              <a:rPr lang="en-CA" sz="2400" dirty="0" smtClean="0"/>
              <a:t> </a:t>
            </a:r>
            <a:r>
              <a:rPr lang="en-CA" sz="2400" dirty="0" err="1" smtClean="0"/>
              <a:t>sélective</a:t>
            </a:r>
            <a:endParaRPr lang="en-CA" sz="2400" dirty="0" smtClean="0"/>
          </a:p>
          <a:p>
            <a:r>
              <a:rPr lang="en-CA" sz="2400" dirty="0" smtClean="0"/>
              <a:t>Les pigments </a:t>
            </a:r>
            <a:r>
              <a:rPr lang="en-CA" sz="2400" dirty="0" err="1" smtClean="0"/>
              <a:t>captent</a:t>
            </a:r>
            <a:r>
              <a:rPr lang="en-CA" sz="2400" dirty="0" smtClean="0"/>
              <a:t> la lumière blanche </a:t>
            </a:r>
            <a:r>
              <a:rPr lang="en-CA" sz="2400" dirty="0" err="1" smtClean="0"/>
              <a:t>mais</a:t>
            </a:r>
            <a:r>
              <a:rPr lang="en-CA" sz="2400" dirty="0" smtClean="0"/>
              <a:t> ne </a:t>
            </a:r>
            <a:r>
              <a:rPr lang="en-CA" sz="2400" dirty="0" err="1" smtClean="0"/>
              <a:t>réemettent</a:t>
            </a:r>
            <a:r>
              <a:rPr lang="en-CA" sz="2400" dirty="0" smtClean="0"/>
              <a:t> </a:t>
            </a:r>
            <a:r>
              <a:rPr lang="en-CA" sz="2400" dirty="0" err="1" smtClean="0"/>
              <a:t>qu’une</a:t>
            </a:r>
            <a:r>
              <a:rPr lang="en-CA" sz="2400" dirty="0" smtClean="0"/>
              <a:t> </a:t>
            </a:r>
            <a:r>
              <a:rPr lang="en-CA" sz="2400" dirty="0" err="1" smtClean="0"/>
              <a:t>seule</a:t>
            </a:r>
            <a:r>
              <a:rPr lang="en-CA" sz="2400" dirty="0" smtClean="0"/>
              <a:t> </a:t>
            </a:r>
            <a:r>
              <a:rPr lang="en-CA" sz="2400" dirty="0" err="1" smtClean="0"/>
              <a:t>fréquence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>
                <a:solidFill>
                  <a:srgbClr val="FF0000"/>
                </a:solidFill>
              </a:rPr>
              <a:t>Catalyse </a:t>
            </a:r>
            <a:r>
              <a:rPr lang="en-CA" sz="2400" dirty="0" smtClean="0"/>
              <a:t>= pigments </a:t>
            </a:r>
            <a:r>
              <a:rPr lang="en-CA" sz="2400" dirty="0" err="1" smtClean="0"/>
              <a:t>sont</a:t>
            </a:r>
            <a:r>
              <a:rPr lang="en-CA" sz="2400" dirty="0" smtClean="0"/>
              <a:t> les </a:t>
            </a:r>
            <a:r>
              <a:rPr lang="en-CA" sz="2400" dirty="0" err="1" smtClean="0"/>
              <a:t>catalyseurs</a:t>
            </a:r>
            <a:r>
              <a:rPr lang="en-CA" sz="2400" dirty="0" smtClean="0"/>
              <a:t> des 	              </a:t>
            </a:r>
            <a:r>
              <a:rPr lang="en-CA" sz="2400" dirty="0" err="1" smtClean="0"/>
              <a:t>réactions</a:t>
            </a:r>
            <a:r>
              <a:rPr lang="en-CA" sz="2400" dirty="0" smtClean="0"/>
              <a:t> </a:t>
            </a:r>
            <a:r>
              <a:rPr lang="en-CA" sz="2400" dirty="0" err="1" smtClean="0"/>
              <a:t>biochimiques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Sans pigments = </a:t>
            </a:r>
            <a:r>
              <a:rPr lang="en-CA" sz="2400" dirty="0" smtClean="0">
                <a:solidFill>
                  <a:srgbClr val="FF0000"/>
                </a:solidFill>
              </a:rPr>
              <a:t>pas de vie</a:t>
            </a:r>
            <a:r>
              <a:rPr lang="en-CA" sz="2400" dirty="0" smtClean="0"/>
              <a:t>, pas de </a:t>
            </a:r>
            <a:r>
              <a:rPr lang="en-CA" sz="2400" dirty="0" err="1" smtClean="0"/>
              <a:t>mémoire</a:t>
            </a:r>
            <a:r>
              <a:rPr lang="en-CA" sz="2400" dirty="0" smtClean="0"/>
              <a:t>, pas de conscience, pas de Seix …</a:t>
            </a:r>
            <a:endParaRPr lang="en-CA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/>
                <a:t>Biochimie</a:t>
              </a:r>
              <a:r>
                <a:rPr lang="en-CA" sz="3200" dirty="0"/>
                <a:t> ondulatoire</a:t>
              </a:r>
              <a:br>
                <a:rPr lang="en-CA" sz="3200" dirty="0"/>
              </a:br>
              <a:r>
                <a:rPr lang="en-CA" sz="3200" dirty="0">
                  <a:solidFill>
                    <a:srgbClr val="FF0000"/>
                  </a:solidFill>
                </a:rPr>
                <a:t>Pigments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6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000" dirty="0" smtClean="0">
                <a:solidFill>
                  <a:schemeClr val="tx2"/>
                </a:solidFill>
                <a:latin typeface="Arial Black" pitchFamily="34" charset="0"/>
              </a:rPr>
              <a:t>Spectre vibratoire 2</a:t>
            </a:r>
            <a:r>
              <a:rPr lang="el-GR" sz="3000" dirty="0" smtClean="0">
                <a:solidFill>
                  <a:schemeClr val="tx2"/>
                </a:solidFill>
                <a:latin typeface="Arial Black" pitchFamily="34" charset="0"/>
              </a:rPr>
              <a:t>π</a:t>
            </a:r>
            <a:endParaRPr lang="fr-FR" sz="3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Espace réservé du contenu 5" descr="spectre matière-anti.jpg"/>
          <p:cNvPicPr>
            <a:picLocks noGrp="1" noChangeAspect="1"/>
          </p:cNvPicPr>
          <p:nvPr>
            <p:ph idx="1"/>
          </p:nvPr>
        </p:nvPicPr>
        <p:blipFill>
          <a:blip r:embed="rId3"/>
          <a:srcRect l="8902" t="25985"/>
          <a:stretch>
            <a:fillRect/>
          </a:stretch>
        </p:blipFill>
        <p:spPr>
          <a:xfrm>
            <a:off x="0" y="2571744"/>
            <a:ext cx="9076968" cy="4069689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82CD-D685-4254-9C51-A55E477098EB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Espace réservé du contenu 5" descr="spectre matière-anti.jpg"/>
          <p:cNvPicPr>
            <a:picLocks noChangeAspect="1"/>
          </p:cNvPicPr>
          <p:nvPr/>
        </p:nvPicPr>
        <p:blipFill>
          <a:blip r:embed="rId3"/>
          <a:srcRect l="8902" b="91079"/>
          <a:stretch>
            <a:fillRect/>
          </a:stretch>
        </p:blipFill>
        <p:spPr>
          <a:xfrm>
            <a:off x="-32" y="1643050"/>
            <a:ext cx="9076968" cy="4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14754"/>
            <a:ext cx="8229600" cy="389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 smtClean="0"/>
                <a:t>Résonance </a:t>
              </a:r>
              <a:r>
                <a:rPr lang="fr-CA" sz="3200" dirty="0"/>
                <a:t>biosémantique mésodermique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err="1" smtClean="0"/>
              <a:t>Ectoderme</a:t>
            </a:r>
            <a:r>
              <a:rPr lang="en-CA" dirty="0" smtClean="0"/>
              <a:t>  = Local </a:t>
            </a:r>
          </a:p>
          <a:p>
            <a:pPr marL="0" indent="0">
              <a:buNone/>
            </a:pPr>
            <a:r>
              <a:rPr lang="en-CA" dirty="0" smtClean="0"/>
              <a:t>                      = Divergent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= Centrifuge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= </a:t>
            </a:r>
            <a:r>
              <a:rPr lang="en-CA" dirty="0" smtClean="0">
                <a:solidFill>
                  <a:srgbClr val="FF0000"/>
                </a:solidFill>
              </a:rPr>
              <a:t>Analyse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                     = </a:t>
            </a:r>
            <a:r>
              <a:rPr lang="en-CA" dirty="0" err="1" smtClean="0">
                <a:solidFill>
                  <a:srgbClr val="FF0000"/>
                </a:solidFill>
              </a:rPr>
              <a:t>Numérique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Mésoderme</a:t>
            </a:r>
            <a:r>
              <a:rPr lang="en-CA" dirty="0" smtClean="0"/>
              <a:t> = Non local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= Convergent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= </a:t>
            </a:r>
            <a:r>
              <a:rPr lang="en-CA" dirty="0" err="1"/>
              <a:t>C</a:t>
            </a:r>
            <a:r>
              <a:rPr lang="en-CA" dirty="0" err="1" smtClean="0"/>
              <a:t>entripète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= </a:t>
            </a:r>
            <a:r>
              <a:rPr lang="en-CA" dirty="0" smtClean="0">
                <a:solidFill>
                  <a:srgbClr val="FF0000"/>
                </a:solidFill>
              </a:rPr>
              <a:t>Catalyse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</a:t>
            </a:r>
            <a:r>
              <a:rPr lang="en-CA" dirty="0" smtClean="0">
                <a:solidFill>
                  <a:srgbClr val="FF0000"/>
                </a:solidFill>
              </a:rPr>
              <a:t>= </a:t>
            </a:r>
            <a:r>
              <a:rPr lang="en-CA" dirty="0" err="1">
                <a:solidFill>
                  <a:srgbClr val="FF0000"/>
                </a:solidFill>
              </a:rPr>
              <a:t>A</a:t>
            </a:r>
            <a:r>
              <a:rPr lang="en-CA" dirty="0" err="1" smtClean="0">
                <a:solidFill>
                  <a:srgbClr val="FF0000"/>
                </a:solidFill>
              </a:rPr>
              <a:t>nalogique</a:t>
            </a:r>
            <a:r>
              <a:rPr lang="en-CA" dirty="0" smtClean="0">
                <a:solidFill>
                  <a:srgbClr val="FF0000"/>
                </a:solidFill>
              </a:rPr>
              <a:t>                      </a:t>
            </a:r>
            <a:endParaRPr lang="en-CA" dirty="0">
              <a:solidFill>
                <a:srgbClr val="FF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 smtClean="0"/>
                <a:t>Embryologie</a:t>
              </a:r>
              <a:r>
                <a:rPr lang="en-CA" sz="3200" dirty="0" smtClean="0"/>
                <a:t> </a:t>
              </a:r>
              <a:r>
                <a:rPr lang="en-CA" sz="3200" dirty="0"/>
                <a:t>ondulatoire</a:t>
              </a:r>
              <a:endParaRPr lang="fr-CA" sz="3200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12462" r="45554"/>
          <a:stretch/>
        </p:blipFill>
        <p:spPr bwMode="auto">
          <a:xfrm>
            <a:off x="4283968" y="1916832"/>
            <a:ext cx="4605622" cy="44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9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33308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Acrobat Document" r:id="rId4" imgW="7543775" imgH="5829300" progId="AcroExch.Document.7">
                  <p:embed/>
                </p:oleObj>
              </mc:Choice>
              <mc:Fallback>
                <p:oleObj name="Acrobat Document" r:id="rId4" imgW="7543775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2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67663"/>
              </p:ext>
            </p:extLst>
          </p:nvPr>
        </p:nvGraphicFramePr>
        <p:xfrm>
          <a:off x="3623189" y="836712"/>
          <a:ext cx="587077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Acrobat Document" r:id="rId4" imgW="7543775" imgH="5829300" progId="AcroExch.Document.7">
                  <p:embed/>
                </p:oleObj>
              </mc:Choice>
              <mc:Fallback>
                <p:oleObj name="Acrobat Document" r:id="rId4" imgW="7543775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3189" y="836712"/>
                        <a:ext cx="5870770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12462" r="45554"/>
          <a:stretch/>
        </p:blipFill>
        <p:spPr bwMode="auto">
          <a:xfrm>
            <a:off x="323528" y="1628800"/>
            <a:ext cx="3525502" cy="3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997"/>
            <a:ext cx="8229600" cy="40653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Analyse</a:t>
            </a:r>
            <a:r>
              <a:rPr lang="en-CA" dirty="0" smtClean="0">
                <a:solidFill>
                  <a:srgbClr val="FF0000"/>
                </a:solidFill>
              </a:rPr>
              <a:t> 	= </a:t>
            </a:r>
            <a:r>
              <a:rPr lang="en-CA" b="1" dirty="0" smtClean="0">
                <a:solidFill>
                  <a:srgbClr val="002060"/>
                </a:solidFill>
              </a:rPr>
              <a:t>Neurones -</a:t>
            </a:r>
            <a:r>
              <a:rPr lang="en-CA" b="1" dirty="0" err="1" smtClean="0">
                <a:solidFill>
                  <a:srgbClr val="002060"/>
                </a:solidFill>
              </a:rPr>
              <a:t>Ectoderme</a:t>
            </a:r>
            <a:endParaRPr lang="en-CA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CA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2060"/>
                </a:solidFill>
              </a:rPr>
              <a:t>	</a:t>
            </a:r>
            <a:r>
              <a:rPr lang="en-CA" b="1" dirty="0" smtClean="0">
                <a:solidFill>
                  <a:srgbClr val="002060"/>
                </a:solidFill>
              </a:rPr>
              <a:t>	</a:t>
            </a:r>
            <a:r>
              <a:rPr lang="en-CA" dirty="0" smtClean="0"/>
              <a:t>=  Communication </a:t>
            </a:r>
            <a:r>
              <a:rPr lang="en-CA" dirty="0" err="1" smtClean="0"/>
              <a:t>cablée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             		=  </a:t>
            </a:r>
            <a:r>
              <a:rPr lang="en-CA" dirty="0" err="1" smtClean="0"/>
              <a:t>Activité</a:t>
            </a:r>
            <a:r>
              <a:rPr lang="en-CA" dirty="0" smtClean="0"/>
              <a:t> </a:t>
            </a:r>
            <a:r>
              <a:rPr lang="en-CA" dirty="0" err="1" smtClean="0"/>
              <a:t>électromagnétique</a:t>
            </a:r>
            <a:endParaRPr lang="en-CA" dirty="0" smtClean="0"/>
          </a:p>
          <a:p>
            <a:pPr marL="400050" lvl="1" indent="0">
              <a:buNone/>
            </a:pPr>
            <a:r>
              <a:rPr lang="en-CA" sz="3200" dirty="0" smtClean="0"/>
              <a:t>		=  </a:t>
            </a:r>
            <a:r>
              <a:rPr lang="en-CA" sz="3200" dirty="0" err="1" smtClean="0"/>
              <a:t>Résonance</a:t>
            </a:r>
            <a:r>
              <a:rPr lang="en-CA" sz="3200" dirty="0" smtClean="0"/>
              <a:t> </a:t>
            </a:r>
            <a:r>
              <a:rPr lang="en-CA" sz="3200" dirty="0" err="1" smtClean="0"/>
              <a:t>ectodermique</a:t>
            </a:r>
            <a:endParaRPr lang="en-CA" sz="3200" dirty="0" smtClean="0"/>
          </a:p>
          <a:p>
            <a:pPr marL="0" indent="0">
              <a:buNone/>
            </a:pPr>
            <a:r>
              <a:rPr lang="fr-CA" dirty="0" smtClean="0"/>
              <a:t>		= </a:t>
            </a:r>
            <a:r>
              <a:rPr lang="fr-CA" dirty="0" err="1" smtClean="0"/>
              <a:t>aérobique</a:t>
            </a:r>
            <a:r>
              <a:rPr lang="fr-CA" dirty="0" smtClean="0"/>
              <a:t> ( mort EEG)</a:t>
            </a:r>
            <a:endParaRPr lang="en-CA" dirty="0" smtClean="0"/>
          </a:p>
          <a:p>
            <a:pPr marL="0" indent="0">
              <a:buNone/>
            </a:pPr>
            <a:endParaRPr lang="en-C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Catalyse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b="1" dirty="0" smtClean="0">
                <a:solidFill>
                  <a:srgbClr val="FF0000"/>
                </a:solidFill>
              </a:rPr>
              <a:t>= </a:t>
            </a:r>
            <a:r>
              <a:rPr lang="en-CA" b="1" dirty="0" smtClean="0">
                <a:solidFill>
                  <a:srgbClr val="002060"/>
                </a:solidFill>
              </a:rPr>
              <a:t>Cellules </a:t>
            </a:r>
            <a:r>
              <a:rPr lang="en-CA" b="1" dirty="0" err="1" smtClean="0">
                <a:solidFill>
                  <a:srgbClr val="002060"/>
                </a:solidFill>
              </a:rPr>
              <a:t>gliales</a:t>
            </a:r>
            <a:r>
              <a:rPr lang="en-CA" b="1" dirty="0" smtClean="0">
                <a:solidFill>
                  <a:srgbClr val="002060"/>
                </a:solidFill>
              </a:rPr>
              <a:t>- </a:t>
            </a:r>
            <a:r>
              <a:rPr lang="en-CA" b="1" dirty="0" err="1" smtClean="0">
                <a:solidFill>
                  <a:srgbClr val="002060"/>
                </a:solidFill>
              </a:rPr>
              <a:t>Mésoderme</a:t>
            </a:r>
            <a:r>
              <a:rPr lang="en-CA" b="1" dirty="0" smtClean="0">
                <a:solidFill>
                  <a:srgbClr val="002060"/>
                </a:solidFill>
              </a:rPr>
              <a:t> extraembryonnaire</a:t>
            </a:r>
          </a:p>
          <a:p>
            <a:pPr marL="0" indent="0">
              <a:buNone/>
            </a:pPr>
            <a:endParaRPr lang="en-CA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CA" dirty="0" smtClean="0"/>
              <a:t>		= </a:t>
            </a:r>
            <a:r>
              <a:rPr lang="en-CA" dirty="0" smtClean="0"/>
              <a:t>communication sans </a:t>
            </a:r>
            <a:r>
              <a:rPr lang="en-CA" dirty="0" err="1" smtClean="0"/>
              <a:t>fil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=  </a:t>
            </a:r>
            <a:r>
              <a:rPr lang="en-CA" dirty="0" err="1" smtClean="0"/>
              <a:t>résonance</a:t>
            </a:r>
            <a:r>
              <a:rPr lang="en-CA" dirty="0" smtClean="0"/>
              <a:t> </a:t>
            </a:r>
            <a:r>
              <a:rPr lang="en-CA" dirty="0" err="1" smtClean="0"/>
              <a:t>gravitationelle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=  </a:t>
            </a:r>
            <a:r>
              <a:rPr lang="en-CA" dirty="0" err="1" smtClean="0"/>
              <a:t>résonance</a:t>
            </a:r>
            <a:r>
              <a:rPr lang="en-CA" dirty="0" smtClean="0"/>
              <a:t> </a:t>
            </a:r>
            <a:r>
              <a:rPr lang="en-CA" dirty="0" err="1" smtClean="0"/>
              <a:t>mésoderm</a:t>
            </a:r>
            <a:r>
              <a:rPr lang="en-CA" dirty="0" smtClean="0"/>
              <a:t> e </a:t>
            </a:r>
            <a:r>
              <a:rPr lang="en-CA" dirty="0" smtClean="0"/>
              <a:t>extra-embryo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= anaérobique ( ÉMI)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/>
                <a:t>Neurobiologie</a:t>
              </a:r>
              <a:r>
                <a:rPr lang="en-CA" sz="3200" dirty="0"/>
                <a:t> ondulatoire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43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812083" y="829629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smtClean="0"/>
                <a:t>Biophysique du </a:t>
              </a:r>
              <a:r>
                <a:rPr lang="en-CA" sz="3200" dirty="0" err="1" smtClean="0"/>
                <a:t>Sens</a:t>
              </a:r>
              <a:r>
                <a:rPr lang="en-CA" sz="3200" dirty="0" smtClean="0"/>
                <a:t> = Biosémantique</a:t>
              </a:r>
              <a:endParaRPr lang="fr-CA" sz="3200" dirty="0"/>
            </a:p>
          </p:txBody>
        </p:sp>
      </p:grp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940781"/>
              </p:ext>
            </p:extLst>
          </p:nvPr>
        </p:nvGraphicFramePr>
        <p:xfrm>
          <a:off x="3779912" y="2005286"/>
          <a:ext cx="5776912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Acrobat Document" r:id="rId4" imgW="10051560" imgH="7784640" progId="AcroExch.Document.7">
                  <p:embed/>
                </p:oleObj>
              </mc:Choice>
              <mc:Fallback>
                <p:oleObj name="Acrobat Document" r:id="rId4" imgW="10051560" imgH="7784640" progId="AcroExch.Document.7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005286"/>
                        <a:ext cx="5776912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 descr="C:\Users\Jean\Desktop\Tucson_2008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80812" r="55721" b="4640"/>
          <a:stretch/>
        </p:blipFill>
        <p:spPr bwMode="auto">
          <a:xfrm>
            <a:off x="539552" y="2348880"/>
            <a:ext cx="3450892" cy="37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838316" y="584874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J. Ratte 2007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2844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420888"/>
            <a:ext cx="7571184" cy="3705275"/>
          </a:xfrm>
        </p:spPr>
        <p:txBody>
          <a:bodyPr>
            <a:normAutofit/>
          </a:bodyPr>
          <a:lstStyle/>
          <a:p>
            <a:r>
              <a:rPr lang="en-CA" sz="2000" dirty="0" smtClean="0"/>
              <a:t>Gravitation = </a:t>
            </a:r>
            <a:r>
              <a:rPr lang="en-CA" sz="2000" dirty="0" err="1" smtClean="0"/>
              <a:t>hyperespace</a:t>
            </a:r>
            <a:endParaRPr lang="en-CA" sz="2000" dirty="0" smtClean="0"/>
          </a:p>
          <a:p>
            <a:r>
              <a:rPr lang="en-CA" sz="2000" dirty="0" smtClean="0"/>
              <a:t>Espace de </a:t>
            </a:r>
            <a:r>
              <a:rPr lang="en-CA" sz="2000" dirty="0" err="1" smtClean="0"/>
              <a:t>l’espèce</a:t>
            </a:r>
            <a:r>
              <a:rPr lang="en-CA" sz="2000" dirty="0" smtClean="0"/>
              <a:t> = </a:t>
            </a:r>
            <a:r>
              <a:rPr lang="en-CA" sz="2000" dirty="0" err="1" smtClean="0"/>
              <a:t>Biosphère</a:t>
            </a:r>
            <a:endParaRPr lang="en-CA" sz="2000" dirty="0" smtClean="0"/>
          </a:p>
          <a:p>
            <a:r>
              <a:rPr lang="en-CA" sz="2000" dirty="0" smtClean="0"/>
              <a:t>Espace des </a:t>
            </a:r>
            <a:r>
              <a:rPr lang="en-CA" sz="2000" dirty="0" err="1" smtClean="0"/>
              <a:t>germes</a:t>
            </a:r>
            <a:r>
              <a:rPr lang="en-CA" sz="2000" dirty="0" smtClean="0"/>
              <a:t>, concepts, conceptions</a:t>
            </a:r>
          </a:p>
          <a:p>
            <a:r>
              <a:rPr lang="en-CA" sz="2000" dirty="0" smtClean="0"/>
              <a:t>Protopsychisme, </a:t>
            </a:r>
            <a:r>
              <a:rPr lang="en-CA" sz="2000" dirty="0" err="1" smtClean="0"/>
              <a:t>subconscient</a:t>
            </a:r>
            <a:endParaRPr lang="en-CA" sz="2000" dirty="0" smtClean="0"/>
          </a:p>
          <a:p>
            <a:r>
              <a:rPr lang="en-CA" sz="2000" dirty="0" smtClean="0"/>
              <a:t>Conscience cosmique, EMI</a:t>
            </a:r>
          </a:p>
          <a:p>
            <a:r>
              <a:rPr lang="en-CA" sz="2000" dirty="0" err="1" smtClean="0"/>
              <a:t>Tissu</a:t>
            </a:r>
            <a:r>
              <a:rPr lang="en-CA" sz="2000" dirty="0" smtClean="0"/>
              <a:t> </a:t>
            </a:r>
            <a:r>
              <a:rPr lang="en-CA" sz="2000" dirty="0" err="1" smtClean="0"/>
              <a:t>conjonctif</a:t>
            </a:r>
            <a:r>
              <a:rPr lang="en-CA" sz="2000" dirty="0" smtClean="0"/>
              <a:t>, </a:t>
            </a:r>
            <a:r>
              <a:rPr lang="en-CA" sz="2000" dirty="0" err="1" smtClean="0"/>
              <a:t>enveloppes</a:t>
            </a:r>
            <a:r>
              <a:rPr lang="en-CA" sz="2000" dirty="0" smtClean="0"/>
              <a:t>, </a:t>
            </a:r>
            <a:r>
              <a:rPr lang="en-CA" sz="2000" dirty="0" err="1" smtClean="0"/>
              <a:t>péricarde</a:t>
            </a:r>
            <a:r>
              <a:rPr lang="en-CA" sz="2000" dirty="0" smtClean="0"/>
              <a:t>, </a:t>
            </a:r>
            <a:r>
              <a:rPr lang="en-CA" sz="2000" dirty="0" err="1" smtClean="0"/>
              <a:t>péritoine</a:t>
            </a:r>
            <a:r>
              <a:rPr lang="en-CA" sz="2000" dirty="0" smtClean="0"/>
              <a:t>, </a:t>
            </a:r>
            <a:r>
              <a:rPr lang="en-CA" sz="2000" dirty="0" err="1" smtClean="0"/>
              <a:t>périoste</a:t>
            </a:r>
            <a:r>
              <a:rPr lang="en-CA" sz="2000" dirty="0" smtClean="0"/>
              <a:t>, </a:t>
            </a:r>
            <a:r>
              <a:rPr lang="en-CA" sz="2000" dirty="0" err="1" smtClean="0"/>
              <a:t>périnée</a:t>
            </a:r>
            <a:endParaRPr lang="en-CA" sz="2000" dirty="0" smtClean="0"/>
          </a:p>
          <a:p>
            <a:r>
              <a:rPr lang="en-CA" sz="2000" dirty="0" err="1" smtClean="0"/>
              <a:t>Matrice</a:t>
            </a:r>
            <a:r>
              <a:rPr lang="en-CA" sz="2000" dirty="0" smtClean="0"/>
              <a:t> </a:t>
            </a:r>
            <a:r>
              <a:rPr lang="en-CA" sz="2000" dirty="0" err="1" smtClean="0"/>
              <a:t>extracellulaire</a:t>
            </a:r>
            <a:endParaRPr lang="en-CA" sz="2000" dirty="0" smtClean="0"/>
          </a:p>
          <a:p>
            <a:r>
              <a:rPr lang="en-CA" sz="2000" dirty="0" smtClean="0"/>
              <a:t>Cellules </a:t>
            </a:r>
            <a:r>
              <a:rPr lang="en-CA" sz="2000" dirty="0" err="1" smtClean="0"/>
              <a:t>gliales</a:t>
            </a:r>
            <a:endParaRPr lang="en-CA" sz="2000" dirty="0" smtClean="0"/>
          </a:p>
          <a:p>
            <a:r>
              <a:rPr lang="en-CA" sz="2000" dirty="0" smtClean="0"/>
              <a:t>Religion </a:t>
            </a:r>
            <a:endParaRPr lang="en-CA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/>
                <a:t>S</a:t>
              </a:r>
              <a:r>
                <a:rPr lang="en-CA" sz="3200" dirty="0" err="1" smtClean="0"/>
                <a:t>écurité</a:t>
              </a:r>
              <a:r>
                <a:rPr lang="en-CA" sz="3200" dirty="0" smtClean="0"/>
                <a:t> </a:t>
              </a:r>
              <a:r>
                <a:rPr lang="en-CA" sz="3200" dirty="0"/>
                <a:t>= </a:t>
              </a:r>
              <a:r>
                <a:rPr lang="en-CA" sz="3200" dirty="0" err="1"/>
                <a:t>méso</a:t>
              </a:r>
              <a:r>
                <a:rPr lang="en-CA" sz="3200" dirty="0"/>
                <a:t> extraembryonnaire </a:t>
              </a:r>
              <a:r>
                <a:rPr lang="en-CA" sz="3200" dirty="0" err="1"/>
                <a:t>équivalents</a:t>
              </a:r>
              <a:r>
                <a:rPr lang="en-CA" sz="3200" dirty="0"/>
                <a:t> </a:t>
              </a:r>
              <a:r>
                <a:rPr lang="en-CA" sz="3200" dirty="0" err="1"/>
                <a:t>vibratoires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4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7200" dirty="0" smtClean="0"/>
              <a:t>Composante  Analogique</a:t>
            </a:r>
          </a:p>
          <a:p>
            <a:pPr lvl="2"/>
            <a:r>
              <a:rPr lang="fr-CA" sz="6400" dirty="0" smtClean="0"/>
              <a:t>Catalyse </a:t>
            </a:r>
          </a:p>
          <a:p>
            <a:pPr lvl="2"/>
            <a:r>
              <a:rPr lang="fr-CA" sz="6400" dirty="0" smtClean="0"/>
              <a:t>Transformée de Fourier inverse</a:t>
            </a:r>
          </a:p>
          <a:p>
            <a:pPr lvl="2"/>
            <a:r>
              <a:rPr lang="fr-CA" sz="6400" dirty="0" smtClean="0"/>
              <a:t>Non Local</a:t>
            </a:r>
          </a:p>
          <a:p>
            <a:pPr lvl="2"/>
            <a:r>
              <a:rPr lang="fr-CA" sz="6400" dirty="0" smtClean="0"/>
              <a:t>Brahma ou Christ</a:t>
            </a:r>
          </a:p>
          <a:p>
            <a:pPr lvl="2"/>
            <a:r>
              <a:rPr lang="fr-CA" sz="6800" dirty="0" smtClean="0"/>
              <a:t>Retour du Messie                 </a:t>
            </a:r>
          </a:p>
          <a:p>
            <a:pPr lvl="2"/>
            <a:r>
              <a:rPr lang="fr-CA" sz="6800" dirty="0" smtClean="0"/>
              <a:t>Non séparabilité</a:t>
            </a:r>
          </a:p>
          <a:p>
            <a:endParaRPr lang="fr-CA" sz="7200" dirty="0" smtClean="0"/>
          </a:p>
          <a:p>
            <a:pPr marL="0" indent="0">
              <a:buNone/>
            </a:pPr>
            <a:r>
              <a:rPr lang="fr-CA" sz="7200" dirty="0" smtClean="0"/>
              <a:t>Composante  Numérique</a:t>
            </a:r>
          </a:p>
          <a:p>
            <a:pPr lvl="2"/>
            <a:r>
              <a:rPr lang="fr-CA" sz="6400" dirty="0" smtClean="0"/>
              <a:t>Analyse</a:t>
            </a:r>
          </a:p>
          <a:p>
            <a:pPr lvl="2"/>
            <a:r>
              <a:rPr lang="fr-CA" sz="6400" dirty="0" smtClean="0"/>
              <a:t>Transformée de Fourier</a:t>
            </a:r>
          </a:p>
          <a:p>
            <a:pPr lvl="2"/>
            <a:r>
              <a:rPr lang="fr-CA" sz="6400" dirty="0" smtClean="0"/>
              <a:t>Local</a:t>
            </a:r>
          </a:p>
          <a:p>
            <a:pPr lvl="2"/>
            <a:r>
              <a:rPr lang="fr-CA" sz="6400" dirty="0" smtClean="0"/>
              <a:t>Atman ou Antéchrist </a:t>
            </a:r>
          </a:p>
          <a:p>
            <a:pPr lvl="2"/>
            <a:r>
              <a:rPr lang="fr-CA" sz="6400" dirty="0" smtClean="0"/>
              <a:t>Messie</a:t>
            </a:r>
          </a:p>
          <a:p>
            <a:pPr lvl="2"/>
            <a:r>
              <a:rPr lang="fr-CA" sz="6400" dirty="0" smtClean="0"/>
              <a:t>Séparabilité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/>
                <a:t>Axe vertical de la SAS</a:t>
              </a:r>
              <a:br>
                <a:rPr lang="en-CA" sz="3200" dirty="0"/>
              </a:br>
              <a:r>
                <a:rPr lang="en-CA" sz="2800" dirty="0" err="1"/>
                <a:t>équivalents</a:t>
              </a:r>
              <a:r>
                <a:rPr lang="en-CA" sz="2800" dirty="0"/>
                <a:t> </a:t>
              </a:r>
              <a:r>
                <a:rPr lang="en-CA" sz="2800" dirty="0" err="1"/>
                <a:t>vibratoires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86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116560"/>
            <a:ext cx="7232848" cy="175260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Krisis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est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l’équivalent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vibratoire de </a:t>
            </a:r>
            <a:r>
              <a:rPr lang="fr-CA" b="1" dirty="0" smtClean="0">
                <a:solidFill>
                  <a:schemeClr val="tx1"/>
                </a:solidFill>
              </a:rPr>
              <a:t>Crise</a:t>
            </a:r>
          </a:p>
          <a:p>
            <a:endParaRPr lang="fr-CA" b="1" dirty="0">
              <a:solidFill>
                <a:schemeClr val="tx1"/>
              </a:solidFill>
            </a:endParaRPr>
          </a:p>
          <a:p>
            <a:r>
              <a:rPr lang="fr-CA" dirty="0" smtClean="0">
                <a:solidFill>
                  <a:schemeClr val="tx1"/>
                </a:solidFill>
              </a:rPr>
              <a:t>Équivalent  vibratoire ≈ opératoire ou fonctionnel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/>
                <a:t>Biosémantique de Krisis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8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/>
                <a:t>Crise </a:t>
              </a:r>
              <a:r>
                <a:rPr lang="fr-CA" sz="3200" dirty="0" smtClean="0"/>
                <a:t>existence-essence</a:t>
              </a:r>
              <a:endParaRPr lang="fr-CA" sz="3200" dirty="0"/>
            </a:p>
          </p:txBody>
        </p:sp>
      </p:grp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78625"/>
              </p:ext>
            </p:extLst>
          </p:nvPr>
        </p:nvGraphicFramePr>
        <p:xfrm>
          <a:off x="4932040" y="2507662"/>
          <a:ext cx="3987924" cy="308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Acrobat Document" r:id="rId4" imgW="10051560" imgH="7784640" progId="AcroExch.Document.7">
                  <p:embed/>
                </p:oleObj>
              </mc:Choice>
              <mc:Fallback>
                <p:oleObj name="Acrobat Document" r:id="rId4" imgW="10051560" imgH="7784640" progId="AcroExch.Document.7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507662"/>
                        <a:ext cx="3987924" cy="3081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4978896" cy="3816424"/>
          </a:xfrm>
        </p:spPr>
        <p:txBody>
          <a:bodyPr>
            <a:noAutofit/>
          </a:bodyPr>
          <a:lstStyle/>
          <a:p>
            <a:r>
              <a:rPr lang="en-CA" sz="2000" dirty="0" smtClean="0"/>
              <a:t>Projection du </a:t>
            </a:r>
            <a:r>
              <a:rPr lang="fr-CA" sz="2000" dirty="0" smtClean="0"/>
              <a:t>problème</a:t>
            </a:r>
            <a:r>
              <a:rPr lang="en-CA" sz="2000" dirty="0" smtClean="0"/>
              <a:t> sub</a:t>
            </a:r>
            <a:r>
              <a:rPr lang="fr-CA" sz="2000" dirty="0" smtClean="0"/>
              <a:t>quantique dans le plan quantique</a:t>
            </a:r>
          </a:p>
          <a:p>
            <a:r>
              <a:rPr lang="fr-CA" sz="2000" dirty="0" smtClean="0"/>
              <a:t>Local; divergent = analyse = </a:t>
            </a:r>
            <a:r>
              <a:rPr lang="fr-CA" sz="2000" b="1" dirty="0" smtClean="0"/>
              <a:t>existence</a:t>
            </a:r>
          </a:p>
          <a:p>
            <a:pPr marL="0" indent="0">
              <a:buNone/>
            </a:pPr>
            <a:r>
              <a:rPr lang="fr-CA" sz="2000" dirty="0" smtClean="0">
                <a:solidFill>
                  <a:srgbClr val="FF0000"/>
                </a:solidFill>
              </a:rPr>
              <a:t>	= projection de </a:t>
            </a:r>
            <a:r>
              <a:rPr lang="fr-CA" sz="2000" dirty="0">
                <a:solidFill>
                  <a:srgbClr val="FF0000"/>
                </a:solidFill>
              </a:rPr>
              <a:t>S</a:t>
            </a:r>
            <a:r>
              <a:rPr lang="fr-CA" sz="2000" dirty="0" smtClean="0">
                <a:solidFill>
                  <a:srgbClr val="FF0000"/>
                </a:solidFill>
              </a:rPr>
              <a:t>éparabilité 	Numérique</a:t>
            </a:r>
          </a:p>
          <a:p>
            <a:r>
              <a:rPr lang="fr-CA" sz="2000" dirty="0" smtClean="0"/>
              <a:t>Non local; convergent, catalyse = </a:t>
            </a:r>
            <a:r>
              <a:rPr lang="fr-CA" sz="2000" b="1" dirty="0" smtClean="0"/>
              <a:t>essence</a:t>
            </a:r>
          </a:p>
          <a:p>
            <a:pPr marL="0" indent="0">
              <a:buNone/>
            </a:pPr>
            <a:r>
              <a:rPr lang="fr-CA" sz="2000" dirty="0" smtClean="0">
                <a:solidFill>
                  <a:srgbClr val="FF0000"/>
                </a:solidFill>
              </a:rPr>
              <a:t>	= projection de  Non </a:t>
            </a:r>
            <a:r>
              <a:rPr lang="fr-CA" sz="2000" dirty="0">
                <a:solidFill>
                  <a:srgbClr val="FF0000"/>
                </a:solidFill>
              </a:rPr>
              <a:t>S</a:t>
            </a:r>
            <a:r>
              <a:rPr lang="fr-CA" sz="2000" dirty="0" smtClean="0">
                <a:solidFill>
                  <a:srgbClr val="FF0000"/>
                </a:solidFill>
              </a:rPr>
              <a:t>éparabilité  	Analogique</a:t>
            </a:r>
          </a:p>
          <a:p>
            <a:endParaRPr lang="fr-CA" sz="2000" dirty="0" smtClean="0"/>
          </a:p>
          <a:p>
            <a:r>
              <a:rPr lang="fr-CA" sz="2000" dirty="0" smtClean="0"/>
              <a:t>Crise = Existence en manque d’Essence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890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 smtClean="0"/>
                <a:t>Complémentarités physiologiques</a:t>
              </a:r>
              <a:endParaRPr lang="fr-CA" sz="3200" dirty="0"/>
            </a:p>
          </p:txBody>
        </p:sp>
      </p:grp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501853"/>
              </p:ext>
            </p:extLst>
          </p:nvPr>
        </p:nvGraphicFramePr>
        <p:xfrm>
          <a:off x="5220072" y="2579670"/>
          <a:ext cx="4248472" cy="308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Acrobat Document" r:id="rId4" imgW="10051560" imgH="7784640" progId="AcroExch.Document.7">
                  <p:embed/>
                </p:oleObj>
              </mc:Choice>
              <mc:Fallback>
                <p:oleObj name="Acrobat Document" r:id="rId4" imgW="10051560" imgH="778464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579670"/>
                        <a:ext cx="4248472" cy="3081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281"/>
            <a:ext cx="5050904" cy="4382047"/>
          </a:xfrm>
        </p:spPr>
        <p:txBody>
          <a:bodyPr>
            <a:noAutofit/>
          </a:bodyPr>
          <a:lstStyle/>
          <a:p>
            <a:endParaRPr lang="en-CA" sz="2000" dirty="0" smtClean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2" name="Rectangle 1"/>
          <p:cNvSpPr/>
          <p:nvPr/>
        </p:nvSpPr>
        <p:spPr>
          <a:xfrm>
            <a:off x="395536" y="2274838"/>
            <a:ext cx="51125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Espace </a:t>
            </a:r>
            <a:r>
              <a:rPr lang="fr-CA" dirty="0"/>
              <a:t>local + espace Non local </a:t>
            </a:r>
            <a:r>
              <a:rPr lang="fr-CA" dirty="0" smtClean="0"/>
              <a:t>= </a:t>
            </a:r>
            <a:r>
              <a:rPr lang="fr-CA" dirty="0" smtClean="0">
                <a:solidFill>
                  <a:srgbClr val="FF0000"/>
                </a:solidFill>
              </a:rPr>
              <a:t>P∑ </a:t>
            </a:r>
            <a:r>
              <a:rPr lang="fr-CA" dirty="0" smtClean="0"/>
              <a:t>= </a:t>
            </a:r>
            <a:r>
              <a:rPr lang="fr-CA" dirty="0" smtClean="0">
                <a:solidFill>
                  <a:srgbClr val="FF0000"/>
                </a:solidFill>
              </a:rPr>
              <a:t>É. Potentielle</a:t>
            </a:r>
          </a:p>
          <a:p>
            <a:endParaRPr lang="fr-CA" dirty="0"/>
          </a:p>
          <a:p>
            <a:r>
              <a:rPr lang="fr-CA" dirty="0" smtClean="0"/>
              <a:t>Temps </a:t>
            </a:r>
            <a:r>
              <a:rPr lang="fr-CA" dirty="0"/>
              <a:t>local + temps Non Local = </a:t>
            </a:r>
            <a:r>
              <a:rPr lang="fr-CA" dirty="0" smtClean="0">
                <a:solidFill>
                  <a:srgbClr val="FF0000"/>
                </a:solidFill>
              </a:rPr>
              <a:t>O∑ </a:t>
            </a:r>
            <a:r>
              <a:rPr lang="fr-CA" dirty="0" smtClean="0"/>
              <a:t>= </a:t>
            </a:r>
            <a:r>
              <a:rPr lang="fr-CA" dirty="0" smtClean="0">
                <a:solidFill>
                  <a:srgbClr val="FF0000"/>
                </a:solidFill>
              </a:rPr>
              <a:t>É. Cinétique</a:t>
            </a:r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  <a:p>
            <a:r>
              <a:rPr lang="fr-CA" dirty="0"/>
              <a:t>Para∑ + ortho∑ = </a:t>
            </a:r>
            <a:r>
              <a:rPr lang="fr-CA" dirty="0" smtClean="0">
                <a:solidFill>
                  <a:srgbClr val="FF0000"/>
                </a:solidFill>
              </a:rPr>
              <a:t>Ontos</a:t>
            </a:r>
          </a:p>
          <a:p>
            <a:endParaRPr lang="fr-CA" dirty="0"/>
          </a:p>
          <a:p>
            <a:r>
              <a:rPr lang="fr-CA" dirty="0"/>
              <a:t>Catalyse + Analyse = </a:t>
            </a:r>
            <a:r>
              <a:rPr lang="fr-CA" dirty="0" smtClean="0">
                <a:solidFill>
                  <a:srgbClr val="FF0000"/>
                </a:solidFill>
              </a:rPr>
              <a:t>Noos</a:t>
            </a:r>
          </a:p>
          <a:p>
            <a:endParaRPr lang="fr-CA" dirty="0"/>
          </a:p>
          <a:p>
            <a:r>
              <a:rPr lang="fr-CA" dirty="0" smtClean="0"/>
              <a:t>Catalyse – Analyse =  </a:t>
            </a:r>
            <a:r>
              <a:rPr lang="fr-CA" dirty="0">
                <a:solidFill>
                  <a:srgbClr val="FF0000"/>
                </a:solidFill>
              </a:rPr>
              <a:t>Pneuma </a:t>
            </a:r>
            <a:endParaRPr lang="fr-CA" dirty="0" smtClean="0">
              <a:solidFill>
                <a:srgbClr val="FF0000"/>
              </a:solidFill>
            </a:endParaRPr>
          </a:p>
          <a:p>
            <a:endParaRPr lang="fr-CA" dirty="0"/>
          </a:p>
          <a:p>
            <a:r>
              <a:rPr lang="fr-CA" dirty="0" smtClean="0"/>
              <a:t>Pneuma + Noos = </a:t>
            </a:r>
            <a:r>
              <a:rPr lang="fr-CA" dirty="0"/>
              <a:t>Agapè = </a:t>
            </a:r>
            <a:r>
              <a:rPr lang="fr-CA" dirty="0" smtClean="0"/>
              <a:t>Ahava  = </a:t>
            </a:r>
            <a:r>
              <a:rPr lang="fr-CA" dirty="0" smtClean="0">
                <a:solidFill>
                  <a:srgbClr val="FF0000"/>
                </a:solidFill>
              </a:rPr>
              <a:t>Miracle</a:t>
            </a:r>
          </a:p>
          <a:p>
            <a:endParaRPr lang="fr-CA" sz="2400" dirty="0"/>
          </a:p>
          <a:p>
            <a:r>
              <a:rPr lang="fr-CA" sz="2000" dirty="0" smtClean="0"/>
              <a:t>Pneuma –Noos = le Malin = inertie </a:t>
            </a:r>
            <a:r>
              <a:rPr lang="fr-CA" sz="2000" dirty="0" smtClean="0">
                <a:solidFill>
                  <a:srgbClr val="FF0000"/>
                </a:solidFill>
              </a:rPr>
              <a:t>= Magie</a:t>
            </a:r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5338936" cy="4653136"/>
          </a:xfrm>
        </p:spPr>
        <p:txBody>
          <a:bodyPr>
            <a:noAutofit/>
          </a:bodyPr>
          <a:lstStyle/>
          <a:p>
            <a:r>
              <a:rPr lang="en-CA" sz="2400" dirty="0" smtClean="0"/>
              <a:t>Espace local </a:t>
            </a:r>
            <a:r>
              <a:rPr lang="en-CA" sz="2400" dirty="0" smtClean="0">
                <a:solidFill>
                  <a:srgbClr val="FF0000"/>
                </a:solidFill>
              </a:rPr>
              <a:t>–</a:t>
            </a:r>
            <a:r>
              <a:rPr lang="en-CA" sz="2400" dirty="0" smtClean="0"/>
              <a:t> espace non local   			         = </a:t>
            </a:r>
            <a:r>
              <a:rPr lang="en-CA" sz="2400" dirty="0" err="1" smtClean="0">
                <a:solidFill>
                  <a:srgbClr val="FF0000"/>
                </a:solidFill>
              </a:rPr>
              <a:t>faim</a:t>
            </a:r>
            <a:r>
              <a:rPr lang="en-CA" sz="2400" dirty="0" smtClean="0">
                <a:solidFill>
                  <a:srgbClr val="FF0000"/>
                </a:solidFill>
              </a:rPr>
              <a:t>, </a:t>
            </a:r>
            <a:r>
              <a:rPr lang="en-CA" sz="2400" dirty="0" err="1" smtClean="0">
                <a:solidFill>
                  <a:srgbClr val="FF0000"/>
                </a:solidFill>
              </a:rPr>
              <a:t>soif</a:t>
            </a:r>
            <a:endParaRPr lang="fr-CA" sz="2400" dirty="0" smtClean="0">
              <a:solidFill>
                <a:srgbClr val="FF0000"/>
              </a:solidFill>
            </a:endParaRPr>
          </a:p>
          <a:p>
            <a:r>
              <a:rPr lang="fr-CA" sz="2400" dirty="0" smtClean="0"/>
              <a:t>Temps local </a:t>
            </a:r>
            <a:r>
              <a:rPr lang="fr-CA" sz="2400" dirty="0" smtClean="0">
                <a:solidFill>
                  <a:srgbClr val="FF0000"/>
                </a:solidFill>
              </a:rPr>
              <a:t>– </a:t>
            </a:r>
            <a:r>
              <a:rPr lang="fr-CA" sz="2400" dirty="0" smtClean="0"/>
              <a:t>temps Non Local  	   	                      = </a:t>
            </a:r>
            <a:r>
              <a:rPr lang="fr-CA" sz="2400" dirty="0" smtClean="0">
                <a:solidFill>
                  <a:srgbClr val="FF0000"/>
                </a:solidFill>
              </a:rPr>
              <a:t>pulsion, rythme</a:t>
            </a:r>
          </a:p>
          <a:p>
            <a:endParaRPr lang="fr-CA" sz="2400" dirty="0" smtClean="0"/>
          </a:p>
          <a:p>
            <a:r>
              <a:rPr lang="fr-CA" sz="2400" dirty="0"/>
              <a:t> </a:t>
            </a:r>
            <a:r>
              <a:rPr lang="fr-CA" sz="2400" dirty="0" smtClean="0"/>
              <a:t>Ortho∑</a:t>
            </a:r>
            <a:r>
              <a:rPr lang="fr-CA" sz="2400" dirty="0">
                <a:solidFill>
                  <a:srgbClr val="FF0000"/>
                </a:solidFill>
              </a:rPr>
              <a:t> – </a:t>
            </a:r>
            <a:r>
              <a:rPr lang="fr-CA" sz="2400" dirty="0" smtClean="0"/>
              <a:t>Para∑ = </a:t>
            </a:r>
            <a:r>
              <a:rPr lang="fr-CA" sz="2400" dirty="0" smtClean="0">
                <a:solidFill>
                  <a:srgbClr val="FF0000"/>
                </a:solidFill>
              </a:rPr>
              <a:t>Éros</a:t>
            </a:r>
          </a:p>
          <a:p>
            <a:endParaRPr lang="fr-CA" sz="2400" dirty="0" smtClean="0"/>
          </a:p>
          <a:p>
            <a:r>
              <a:rPr lang="fr-CA" sz="2400" dirty="0" smtClean="0"/>
              <a:t>Catalyse </a:t>
            </a:r>
            <a:r>
              <a:rPr lang="fr-CA" sz="2400" dirty="0" smtClean="0">
                <a:solidFill>
                  <a:srgbClr val="FF0000"/>
                </a:solidFill>
              </a:rPr>
              <a:t>–</a:t>
            </a:r>
            <a:r>
              <a:rPr lang="fr-CA" sz="2400" dirty="0" smtClean="0"/>
              <a:t> Analyse = </a:t>
            </a:r>
            <a:r>
              <a:rPr lang="fr-CA" sz="2400" dirty="0" smtClean="0">
                <a:solidFill>
                  <a:srgbClr val="FF0000"/>
                </a:solidFill>
              </a:rPr>
              <a:t>Pneuma</a:t>
            </a:r>
          </a:p>
          <a:p>
            <a:endParaRPr lang="fr-CA" sz="2400" dirty="0" smtClean="0"/>
          </a:p>
          <a:p>
            <a:r>
              <a:rPr lang="fr-CA" sz="2400" dirty="0" smtClean="0"/>
              <a:t>Pneuma </a:t>
            </a:r>
            <a:r>
              <a:rPr lang="fr-CA" sz="2400" dirty="0">
                <a:solidFill>
                  <a:srgbClr val="FF0000"/>
                </a:solidFill>
              </a:rPr>
              <a:t>–</a:t>
            </a:r>
            <a:r>
              <a:rPr lang="fr-CA" sz="2400" dirty="0" smtClean="0"/>
              <a:t> Noos  ≈ </a:t>
            </a:r>
            <a:r>
              <a:rPr lang="fr-CA" sz="2400" dirty="0" smtClean="0">
                <a:solidFill>
                  <a:srgbClr val="FF0000"/>
                </a:solidFill>
              </a:rPr>
              <a:t>Crise </a:t>
            </a:r>
            <a:endParaRPr lang="en-CA" sz="2400" dirty="0">
              <a:solidFill>
                <a:srgbClr val="FF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/>
                <a:t>Antagonismes</a:t>
              </a:r>
              <a:r>
                <a:rPr lang="en-CA" sz="3200" dirty="0"/>
                <a:t> </a:t>
              </a:r>
              <a:r>
                <a:rPr lang="en-CA" sz="3200" dirty="0" err="1"/>
                <a:t>physiologiques</a:t>
              </a:r>
              <a:endParaRPr lang="fr-CA" sz="3200" dirty="0"/>
            </a:p>
          </p:txBody>
        </p:sp>
      </p:grp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95102"/>
              </p:ext>
            </p:extLst>
          </p:nvPr>
        </p:nvGraphicFramePr>
        <p:xfrm>
          <a:off x="5156200" y="2420888"/>
          <a:ext cx="3987800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Acrobat Document" r:id="rId4" imgW="7543775" imgH="5829300" progId="AcroExch.Document.7">
                  <p:embed/>
                </p:oleObj>
              </mc:Choice>
              <mc:Fallback>
                <p:oleObj name="Acrobat Document" r:id="rId4" imgW="7543775" imgH="5829300" progId="AcroExch.Document.7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420888"/>
                        <a:ext cx="3987800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4546848" cy="3993307"/>
          </a:xfrm>
        </p:spPr>
        <p:txBody>
          <a:bodyPr>
            <a:normAutofit/>
          </a:bodyPr>
          <a:lstStyle/>
          <a:p>
            <a:r>
              <a:rPr lang="fr-CA" sz="2400" dirty="0"/>
              <a:t>Faim </a:t>
            </a:r>
            <a:r>
              <a:rPr lang="fr-CA" sz="2400" dirty="0" smtClean="0"/>
              <a:t>– pulsion </a:t>
            </a:r>
            <a:r>
              <a:rPr lang="fr-CA" sz="2400" dirty="0"/>
              <a:t>= </a:t>
            </a:r>
            <a:r>
              <a:rPr lang="fr-CA" sz="2400" dirty="0">
                <a:solidFill>
                  <a:srgbClr val="FF0000"/>
                </a:solidFill>
              </a:rPr>
              <a:t>anorexie</a:t>
            </a:r>
          </a:p>
          <a:p>
            <a:r>
              <a:rPr lang="fr-CA" sz="2400" dirty="0"/>
              <a:t>Faim + pulsion = </a:t>
            </a:r>
            <a:r>
              <a:rPr lang="fr-CA" sz="2400" dirty="0" smtClean="0">
                <a:solidFill>
                  <a:srgbClr val="FF0000"/>
                </a:solidFill>
              </a:rPr>
              <a:t>boulimie</a:t>
            </a:r>
          </a:p>
          <a:p>
            <a:endParaRPr lang="fr-CA" sz="2400" dirty="0" smtClean="0"/>
          </a:p>
          <a:p>
            <a:r>
              <a:rPr lang="fr-CA" sz="2400" dirty="0" smtClean="0"/>
              <a:t>Ontos + Éros = </a:t>
            </a:r>
            <a:r>
              <a:rPr lang="fr-CA" sz="2400" dirty="0" smtClean="0">
                <a:solidFill>
                  <a:srgbClr val="FF0000"/>
                </a:solidFill>
              </a:rPr>
              <a:t>métabolisme</a:t>
            </a:r>
          </a:p>
          <a:p>
            <a:r>
              <a:rPr lang="fr-CA" sz="2400" dirty="0" smtClean="0"/>
              <a:t>Ontos – éros = </a:t>
            </a:r>
            <a:r>
              <a:rPr lang="fr-CA" sz="2400" dirty="0" err="1">
                <a:solidFill>
                  <a:srgbClr val="FF0000"/>
                </a:solidFill>
              </a:rPr>
              <a:t>a</a:t>
            </a:r>
            <a:r>
              <a:rPr lang="fr-CA" sz="2400" dirty="0" err="1" smtClean="0">
                <a:solidFill>
                  <a:srgbClr val="FF0000"/>
                </a:solidFill>
              </a:rPr>
              <a:t>ntimétabolisme</a:t>
            </a:r>
            <a:r>
              <a:rPr lang="fr-CA" sz="2400" dirty="0" smtClean="0"/>
              <a:t> </a:t>
            </a:r>
          </a:p>
          <a:p>
            <a:endParaRPr lang="fr-CA" sz="2400" dirty="0" smtClean="0"/>
          </a:p>
          <a:p>
            <a:r>
              <a:rPr lang="fr-CA" sz="2400" dirty="0" smtClean="0"/>
              <a:t>Pneuma + éros = </a:t>
            </a:r>
            <a:r>
              <a:rPr lang="fr-CA" sz="2400" dirty="0" smtClean="0">
                <a:solidFill>
                  <a:srgbClr val="FF0000"/>
                </a:solidFill>
              </a:rPr>
              <a:t>passions</a:t>
            </a:r>
          </a:p>
          <a:p>
            <a:r>
              <a:rPr lang="fr-CA" sz="2400" dirty="0" smtClean="0"/>
              <a:t>Pneuma – éros = </a:t>
            </a:r>
            <a:r>
              <a:rPr lang="fr-CA" sz="2400" dirty="0" smtClean="0">
                <a:solidFill>
                  <a:srgbClr val="FF0000"/>
                </a:solidFill>
              </a:rPr>
              <a:t>peurs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/>
                <a:t>Antagonismes</a:t>
              </a:r>
              <a:r>
                <a:rPr lang="en-CA" sz="3200" dirty="0"/>
                <a:t>  </a:t>
              </a:r>
              <a:r>
                <a:rPr lang="en-CA" sz="3200" dirty="0" err="1"/>
                <a:t>pôlaires</a:t>
              </a:r>
              <a:endParaRPr lang="fr-CA" sz="3200" dirty="0"/>
            </a:p>
          </p:txBody>
        </p:sp>
      </p:grp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86115"/>
              </p:ext>
            </p:extLst>
          </p:nvPr>
        </p:nvGraphicFramePr>
        <p:xfrm>
          <a:off x="4932363" y="2508250"/>
          <a:ext cx="39878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Acrobat Document" r:id="rId4" imgW="7543775" imgH="5829300" progId="AcroExch.Document.7">
                  <p:embed/>
                </p:oleObj>
              </mc:Choice>
              <mc:Fallback>
                <p:oleObj name="Acrobat Document" r:id="rId4" imgW="7543775" imgH="5829300" progId="AcroExch.Document.7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508250"/>
                        <a:ext cx="3987800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2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132856"/>
            <a:ext cx="5904656" cy="39933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 smtClean="0">
                <a:sym typeface="Symbol"/>
              </a:rPr>
              <a:t>  </a:t>
            </a:r>
            <a:r>
              <a:rPr lang="en-CA" dirty="0" smtClean="0">
                <a:sym typeface="Symbol"/>
              </a:rPr>
              <a:t>=  </a:t>
            </a:r>
            <a:r>
              <a:rPr lang="en-CA" dirty="0" err="1" smtClean="0">
                <a:sym typeface="Symbol"/>
              </a:rPr>
              <a:t>analogique</a:t>
            </a:r>
            <a:r>
              <a:rPr lang="en-CA" dirty="0" smtClean="0">
                <a:sym typeface="Symbol"/>
              </a:rPr>
              <a:t> + </a:t>
            </a:r>
            <a:r>
              <a:rPr lang="en-CA" dirty="0" err="1" smtClean="0">
                <a:sym typeface="Symbol"/>
              </a:rPr>
              <a:t>numérique</a:t>
            </a:r>
            <a:endParaRPr lang="en-CA" dirty="0" smtClean="0">
              <a:sym typeface="Symbol"/>
            </a:endParaRPr>
          </a:p>
          <a:p>
            <a:pPr marL="0" indent="0">
              <a:buNone/>
            </a:pPr>
            <a:r>
              <a:rPr lang="en-CA" b="1" dirty="0" smtClean="0">
                <a:sym typeface="Symbol"/>
              </a:rPr>
              <a:t>  </a:t>
            </a:r>
            <a:r>
              <a:rPr lang="en-CA" dirty="0" smtClean="0">
                <a:sym typeface="Symbol"/>
              </a:rPr>
              <a:t>= </a:t>
            </a:r>
            <a:r>
              <a:rPr lang="en-CA" dirty="0" err="1" smtClean="0">
                <a:sym typeface="Symbol"/>
              </a:rPr>
              <a:t>analogique</a:t>
            </a:r>
            <a:r>
              <a:rPr lang="en-CA" dirty="0" smtClean="0">
                <a:sym typeface="Symbol"/>
              </a:rPr>
              <a:t>  - </a:t>
            </a:r>
            <a:r>
              <a:rPr lang="en-CA" dirty="0" err="1" smtClean="0">
                <a:sym typeface="Symbol"/>
              </a:rPr>
              <a:t>numérique</a:t>
            </a:r>
            <a:endParaRPr lang="en-CA" dirty="0" smtClean="0">
              <a:sym typeface="Symbol"/>
            </a:endParaRP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≈ </a:t>
            </a:r>
            <a:r>
              <a:rPr lang="en-CA" b="1" dirty="0" smtClean="0">
                <a:sym typeface="Symbol"/>
              </a:rPr>
              <a:t> -  	</a:t>
            </a:r>
            <a:r>
              <a:rPr lang="en-CA" dirty="0" smtClean="0"/>
              <a:t>≈</a:t>
            </a:r>
            <a:r>
              <a:rPr lang="en-CA" dirty="0" smtClean="0">
                <a:sym typeface="Symbol"/>
              </a:rPr>
              <a:t> </a:t>
            </a:r>
            <a:r>
              <a:rPr lang="en-CA" dirty="0" err="1" smtClean="0">
                <a:sym typeface="Symbol"/>
              </a:rPr>
              <a:t>inertie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	≈ </a:t>
            </a:r>
            <a:r>
              <a:rPr lang="en-CA" dirty="0" err="1" smtClean="0"/>
              <a:t>magie</a:t>
            </a:r>
            <a:r>
              <a:rPr lang="en-CA" dirty="0" smtClean="0"/>
              <a:t> 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                   	≈ </a:t>
            </a:r>
            <a:r>
              <a:rPr lang="en-CA" dirty="0" err="1"/>
              <a:t>péché</a:t>
            </a:r>
            <a:r>
              <a:rPr lang="en-CA" dirty="0"/>
              <a:t> </a:t>
            </a:r>
            <a:r>
              <a:rPr lang="en-CA" dirty="0" err="1" smtClean="0"/>
              <a:t>originel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 	              ≈ </a:t>
            </a:r>
            <a:r>
              <a:rPr lang="en-CA" dirty="0"/>
              <a:t>le </a:t>
            </a:r>
            <a:r>
              <a:rPr lang="en-CA" dirty="0" err="1" smtClean="0"/>
              <a:t>Malin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≈ </a:t>
            </a:r>
            <a:r>
              <a:rPr lang="en-CA" b="1" dirty="0">
                <a:sym typeface="Symbol"/>
              </a:rPr>
              <a:t> </a:t>
            </a:r>
            <a:r>
              <a:rPr lang="en-CA" b="1" dirty="0" smtClean="0">
                <a:sym typeface="Symbol"/>
              </a:rPr>
              <a:t>+  	</a:t>
            </a:r>
            <a:r>
              <a:rPr lang="en-CA" dirty="0" smtClean="0"/>
              <a:t>≈</a:t>
            </a:r>
            <a:r>
              <a:rPr lang="en-CA" dirty="0" smtClean="0">
                <a:sym typeface="Symbol"/>
              </a:rPr>
              <a:t> </a:t>
            </a:r>
          </a:p>
          <a:p>
            <a:pPr marL="0" indent="0">
              <a:buNone/>
            </a:pPr>
            <a:r>
              <a:rPr lang="en-CA" dirty="0">
                <a:sym typeface="Symbol"/>
              </a:rPr>
              <a:t>	</a:t>
            </a:r>
            <a:r>
              <a:rPr lang="en-CA" dirty="0" smtClean="0">
                <a:sym typeface="Symbol"/>
              </a:rPr>
              <a:t>		</a:t>
            </a:r>
            <a:r>
              <a:rPr lang="en-CA" dirty="0" smtClean="0"/>
              <a:t>≈</a:t>
            </a:r>
            <a:r>
              <a:rPr lang="en-CA" dirty="0" smtClean="0">
                <a:sym typeface="Symbol"/>
              </a:rPr>
              <a:t> miracle</a:t>
            </a:r>
          </a:p>
          <a:p>
            <a:pPr marL="0" indent="0">
              <a:buNone/>
            </a:pPr>
            <a:r>
              <a:rPr lang="fr-CA" dirty="0" smtClean="0">
                <a:sym typeface="Symbol"/>
              </a:rPr>
              <a:t>                                	≈ </a:t>
            </a:r>
            <a:r>
              <a:rPr lang="en-CA" dirty="0" smtClean="0">
                <a:latin typeface="hebrew"/>
              </a:rPr>
              <a:t>h </a:t>
            </a:r>
            <a:r>
              <a:rPr lang="fr-CA" dirty="0" smtClean="0">
                <a:latin typeface="Hebrew" pitchFamily="2" charset="0"/>
                <a:ea typeface="Meiryo" panose="020B0604030504040204" pitchFamily="34" charset="-128"/>
                <a:cs typeface="Meiryo" panose="020B0604030504040204" pitchFamily="34" charset="-128"/>
                <a:sym typeface="Symbol"/>
              </a:rPr>
              <a:t>b </a:t>
            </a:r>
            <a:r>
              <a:rPr lang="en-CA" dirty="0" smtClean="0">
                <a:latin typeface="hebrew"/>
              </a:rPr>
              <a:t>h </a:t>
            </a:r>
            <a:r>
              <a:rPr lang="fr-CA" dirty="0" smtClean="0">
                <a:latin typeface="Hebrew" pitchFamily="2" charset="0"/>
                <a:ea typeface="Meiryo" panose="020B0604030504040204" pitchFamily="34" charset="-128"/>
                <a:cs typeface="Meiryo" panose="020B0604030504040204" pitchFamily="34" charset="-128"/>
                <a:sym typeface="Symbol"/>
              </a:rPr>
              <a:t>a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 smtClean="0"/>
                <a:t>Dialectique</a:t>
              </a:r>
              <a:r>
                <a:rPr lang="en-CA" sz="3200" dirty="0" smtClean="0"/>
                <a:t>  axe vertical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37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CA" dirty="0" smtClean="0"/>
              <a:t>Stress = </a:t>
            </a:r>
            <a:r>
              <a:rPr lang="en-CA" dirty="0" err="1" smtClean="0"/>
              <a:t>problème</a:t>
            </a:r>
            <a:r>
              <a:rPr lang="en-CA" dirty="0" smtClean="0"/>
              <a:t> quantique</a:t>
            </a:r>
          </a:p>
          <a:p>
            <a:endParaRPr lang="en-CA" dirty="0" smtClean="0"/>
          </a:p>
          <a:p>
            <a:r>
              <a:rPr lang="en-CA" dirty="0" err="1" smtClean="0"/>
              <a:t>Inquiétude</a:t>
            </a:r>
            <a:r>
              <a:rPr lang="en-CA" dirty="0" smtClean="0"/>
              <a:t>, </a:t>
            </a:r>
            <a:r>
              <a:rPr lang="en-CA" dirty="0" err="1" smtClean="0"/>
              <a:t>anxiété</a:t>
            </a:r>
            <a:r>
              <a:rPr lang="en-CA" dirty="0" smtClean="0"/>
              <a:t> = </a:t>
            </a:r>
            <a:r>
              <a:rPr lang="en-CA" dirty="0" err="1" smtClean="0"/>
              <a:t>problème</a:t>
            </a:r>
            <a:r>
              <a:rPr lang="en-CA" dirty="0" smtClean="0"/>
              <a:t> quantique</a:t>
            </a:r>
          </a:p>
          <a:p>
            <a:endParaRPr lang="en-CA" dirty="0" smtClean="0"/>
          </a:p>
          <a:p>
            <a:r>
              <a:rPr lang="en-CA" dirty="0" err="1" smtClean="0"/>
              <a:t>Crise</a:t>
            </a:r>
            <a:r>
              <a:rPr lang="en-CA" dirty="0" smtClean="0"/>
              <a:t> = </a:t>
            </a:r>
            <a:r>
              <a:rPr lang="en-CA" dirty="0" err="1" smtClean="0"/>
              <a:t>problème</a:t>
            </a:r>
            <a:r>
              <a:rPr lang="en-CA" dirty="0" smtClean="0"/>
              <a:t> subquantique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smtClean="0"/>
                <a:t>Diagnostic </a:t>
              </a:r>
              <a:r>
                <a:rPr lang="en-CA" sz="3200" dirty="0"/>
                <a:t>≠ de </a:t>
              </a:r>
              <a:r>
                <a:rPr lang="en-CA" sz="3200" dirty="0" err="1"/>
                <a:t>Crise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93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sz="2400" dirty="0" smtClean="0"/>
              <a:t>Stress de</a:t>
            </a:r>
            <a:r>
              <a:rPr lang="fr-CA" sz="2400" dirty="0" smtClean="0">
                <a:solidFill>
                  <a:srgbClr val="FF0000"/>
                </a:solidFill>
              </a:rPr>
              <a:t> fuite </a:t>
            </a:r>
            <a:r>
              <a:rPr lang="fr-CA" sz="2400" dirty="0" smtClean="0"/>
              <a:t>= problème d’espace ; pas d ‘accès à hyperespace </a:t>
            </a:r>
          </a:p>
          <a:p>
            <a:pPr marL="0" indent="0">
              <a:buNone/>
            </a:pPr>
            <a:r>
              <a:rPr lang="fr-CA" sz="2400" dirty="0" smtClean="0"/>
              <a:t>		= Anxiété = Décentrage</a:t>
            </a:r>
          </a:p>
          <a:p>
            <a:pPr marL="0" indent="0">
              <a:buNone/>
            </a:pPr>
            <a:endParaRPr lang="fr-CA" sz="2400" dirty="0" smtClean="0"/>
          </a:p>
          <a:p>
            <a:pPr marL="0" indent="0">
              <a:buNone/>
            </a:pPr>
            <a:r>
              <a:rPr lang="fr-CA" sz="2400" dirty="0" smtClean="0"/>
              <a:t>Stress de </a:t>
            </a:r>
            <a:r>
              <a:rPr lang="fr-CA" sz="2400" dirty="0" smtClean="0">
                <a:solidFill>
                  <a:srgbClr val="FF0000"/>
                </a:solidFill>
              </a:rPr>
              <a:t>lutte</a:t>
            </a:r>
            <a:r>
              <a:rPr lang="fr-CA" sz="2400" dirty="0" smtClean="0"/>
              <a:t> = problème de temps; pas d’accès à hypertemps    </a:t>
            </a:r>
          </a:p>
          <a:p>
            <a:pPr marL="0" indent="0">
              <a:buNone/>
            </a:pPr>
            <a:r>
              <a:rPr lang="fr-CA" sz="2400" dirty="0" smtClean="0"/>
              <a:t>		= Agressivité = Déphasage</a:t>
            </a:r>
          </a:p>
          <a:p>
            <a:pPr marL="0" indent="0">
              <a:buNone/>
            </a:pPr>
            <a:endParaRPr lang="fr-CA" sz="2400" dirty="0" smtClean="0"/>
          </a:p>
          <a:p>
            <a:pPr marL="0" indent="0">
              <a:buNone/>
            </a:pPr>
            <a:r>
              <a:rPr lang="fr-CA" sz="2400" dirty="0" smtClean="0"/>
              <a:t>Stress d’</a:t>
            </a:r>
            <a:r>
              <a:rPr lang="fr-CA" sz="2400" dirty="0" smtClean="0">
                <a:solidFill>
                  <a:srgbClr val="FF0000"/>
                </a:solidFill>
              </a:rPr>
              <a:t>inhibition</a:t>
            </a:r>
            <a:r>
              <a:rPr lang="fr-CA" sz="2400" dirty="0" smtClean="0"/>
              <a:t> = ni lutte ni fuite; coincé dans espace et temps local</a:t>
            </a:r>
          </a:p>
          <a:p>
            <a:pPr marL="0" indent="0">
              <a:buNone/>
            </a:pPr>
            <a:r>
              <a:rPr lang="fr-CA" sz="2400" dirty="0" smtClean="0"/>
              <a:t> 	  	= Dépression = Entropie</a:t>
            </a:r>
          </a:p>
          <a:p>
            <a:pPr marL="0" indent="0">
              <a:buNone/>
            </a:pPr>
            <a:endParaRPr lang="en-CA" sz="2000" dirty="0" smtClean="0"/>
          </a:p>
          <a:p>
            <a:pPr marL="0" indent="0" algn="r">
              <a:buNone/>
            </a:pPr>
            <a:r>
              <a:rPr lang="en-CA" sz="2000" dirty="0" smtClean="0"/>
              <a:t>(</a:t>
            </a:r>
            <a:r>
              <a:rPr lang="en-CA" sz="2000" dirty="0" err="1"/>
              <a:t>D</a:t>
            </a:r>
            <a:r>
              <a:rPr lang="en-CA" sz="2000" dirty="0" err="1" smtClean="0"/>
              <a:t>’après</a:t>
            </a:r>
            <a:r>
              <a:rPr lang="en-CA" sz="2000" dirty="0" smtClean="0"/>
              <a:t>  É. </a:t>
            </a:r>
            <a:r>
              <a:rPr lang="en-CA" sz="2000" dirty="0" err="1" smtClean="0"/>
              <a:t>Besson</a:t>
            </a:r>
            <a:r>
              <a:rPr lang="en-CA" sz="2000" dirty="0" smtClean="0"/>
              <a:t> - J. Fradin - H. Laborit)</a:t>
            </a:r>
            <a:endParaRPr lang="en-CA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/>
                <a:t>Neurobiologie </a:t>
              </a:r>
              <a:br>
                <a:rPr lang="fr-CA" sz="3200" dirty="0"/>
              </a:br>
              <a:r>
                <a:rPr lang="fr-CA" sz="3200" dirty="0"/>
                <a:t>Crise ≠ stress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9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060848"/>
            <a:ext cx="7211144" cy="46085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A" dirty="0" smtClean="0"/>
              <a:t>≠ Allergie</a:t>
            </a:r>
          </a:p>
          <a:p>
            <a:pPr marL="0" indent="0">
              <a:buNone/>
            </a:pPr>
            <a:r>
              <a:rPr lang="fr-CA" dirty="0" smtClean="0"/>
              <a:t>≠ Anarchie</a:t>
            </a:r>
          </a:p>
          <a:p>
            <a:pPr marL="0" indent="0">
              <a:buNone/>
            </a:pPr>
            <a:r>
              <a:rPr lang="fr-CA" dirty="0" smtClean="0"/>
              <a:t>≠ Conflit</a:t>
            </a:r>
          </a:p>
          <a:p>
            <a:pPr marL="0" indent="0">
              <a:buNone/>
            </a:pPr>
            <a:r>
              <a:rPr lang="fr-CA" dirty="0" smtClean="0"/>
              <a:t>≠ Antagonisme</a:t>
            </a:r>
          </a:p>
          <a:p>
            <a:pPr marL="0" indent="0">
              <a:buNone/>
            </a:pPr>
            <a:r>
              <a:rPr lang="fr-CA" dirty="0" smtClean="0"/>
              <a:t>≠ Intolérance </a:t>
            </a:r>
          </a:p>
          <a:p>
            <a:pPr marL="0" indent="0">
              <a:buNone/>
            </a:pPr>
            <a:r>
              <a:rPr lang="fr-CA" dirty="0" smtClean="0"/>
              <a:t>≠ Insécurité</a:t>
            </a:r>
          </a:p>
          <a:p>
            <a:pPr marL="0" indent="0">
              <a:buNone/>
            </a:pPr>
            <a:r>
              <a:rPr lang="fr-CA" dirty="0" smtClean="0"/>
              <a:t>≠ Instabilité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≠ Mort, anode, implosion, apoptose, apocalypse = TN4D,TB4</a:t>
            </a:r>
          </a:p>
          <a:p>
            <a:pPr marL="0" indent="0">
              <a:buNone/>
            </a:pPr>
            <a:r>
              <a:rPr lang="fr-CA" dirty="0"/>
              <a:t>≠</a:t>
            </a:r>
            <a:r>
              <a:rPr lang="fr-CA" dirty="0" smtClean="0"/>
              <a:t> Naissance, genèse, cathode, explosion = TB4D, TN4K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≠ Transfiguration</a:t>
            </a:r>
          </a:p>
          <a:p>
            <a:pPr marL="0" indent="0">
              <a:buNone/>
            </a:pPr>
            <a:r>
              <a:rPr lang="fr-CA" dirty="0" smtClean="0"/>
              <a:t>≠ Transformation</a:t>
            </a:r>
          </a:p>
          <a:p>
            <a:pPr marL="0" indent="0">
              <a:buNone/>
            </a:pPr>
            <a:r>
              <a:rPr lang="fr-CA" dirty="0" smtClean="0"/>
              <a:t>≠ Transsubstantiation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CA" dirty="0" smtClean="0"/>
                <a:t>=</a:t>
              </a:r>
              <a:endParaRPr lang="fr-CA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 smtClean="0"/>
                <a:t>Diagnostic </a:t>
              </a:r>
              <a:r>
                <a:rPr lang="fr-CA" sz="3200" dirty="0"/>
                <a:t>≠ de </a:t>
              </a:r>
              <a:r>
                <a:rPr lang="fr-CA" sz="3200" dirty="0" smtClean="0"/>
                <a:t>crise  =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 smtClean="0"/>
                <a:t>Pas </a:t>
              </a:r>
              <a:r>
                <a:rPr lang="fr-CA" sz="3200" dirty="0"/>
                <a:t>d’équivalence vibratoire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4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636912"/>
            <a:ext cx="7067128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 smtClean="0"/>
              <a:t>≠ </a:t>
            </a:r>
            <a:r>
              <a:rPr lang="en-CA" sz="2000" dirty="0" err="1" smtClean="0"/>
              <a:t>Discontinuité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≠ Catastrophe</a:t>
            </a:r>
          </a:p>
          <a:p>
            <a:pPr marL="0" indent="0">
              <a:buNone/>
            </a:pPr>
            <a:r>
              <a:rPr lang="en-CA" sz="2000" dirty="0" smtClean="0"/>
              <a:t>≠ Catastrophe </a:t>
            </a:r>
            <a:r>
              <a:rPr lang="en-CA" sz="2000" dirty="0" err="1" smtClean="0"/>
              <a:t>géométrique</a:t>
            </a:r>
            <a:r>
              <a:rPr lang="en-CA" sz="2000" dirty="0" smtClean="0"/>
              <a:t>; bifurcation </a:t>
            </a:r>
          </a:p>
          <a:p>
            <a:pPr marL="0" indent="0">
              <a:buNone/>
            </a:pPr>
            <a:r>
              <a:rPr lang="en-CA" sz="2000" dirty="0" smtClean="0"/>
              <a:t>≠ Rupture</a:t>
            </a:r>
          </a:p>
          <a:p>
            <a:pPr marL="0" indent="0">
              <a:buNone/>
            </a:pPr>
            <a:r>
              <a:rPr lang="en-CA" sz="2000" dirty="0" smtClean="0"/>
              <a:t>≠ </a:t>
            </a:r>
            <a:r>
              <a:rPr lang="en-CA" sz="2000" dirty="0" err="1" smtClean="0"/>
              <a:t>Singularité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≠ </a:t>
            </a:r>
            <a:r>
              <a:rPr lang="en-CA" sz="2000" dirty="0" err="1"/>
              <a:t>C</a:t>
            </a:r>
            <a:r>
              <a:rPr lang="en-CA" sz="2000" dirty="0" err="1" smtClean="0"/>
              <a:t>hangement</a:t>
            </a:r>
            <a:r>
              <a:rPr lang="en-CA" sz="2000" dirty="0" smtClean="0"/>
              <a:t> de </a:t>
            </a:r>
            <a:r>
              <a:rPr lang="en-CA" sz="2000" dirty="0" err="1" smtClean="0"/>
              <a:t>rôles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≠ Rupture de </a:t>
            </a:r>
            <a:r>
              <a:rPr lang="en-CA" sz="2000" dirty="0" err="1" smtClean="0"/>
              <a:t>rythme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≠ Passage du </a:t>
            </a:r>
            <a:r>
              <a:rPr lang="en-CA" sz="2000" dirty="0" err="1" smtClean="0"/>
              <a:t>connu</a:t>
            </a:r>
            <a:r>
              <a:rPr lang="en-CA" sz="2000" dirty="0" smtClean="0"/>
              <a:t> à </a:t>
            </a:r>
            <a:r>
              <a:rPr lang="en-CA" sz="2000" dirty="0" err="1" smtClean="0"/>
              <a:t>l’inconnu</a:t>
            </a:r>
            <a:endParaRPr lang="en-CA" sz="2000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smtClean="0"/>
                <a:t>Diagnostic </a:t>
              </a:r>
              <a:r>
                <a:rPr lang="en-CA" sz="3200" dirty="0"/>
                <a:t>≠ de </a:t>
              </a:r>
              <a:r>
                <a:rPr lang="en-CA" sz="3200" dirty="0" err="1"/>
                <a:t>Crise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56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636912"/>
            <a:ext cx="7211144" cy="3489251"/>
          </a:xfrm>
        </p:spPr>
        <p:txBody>
          <a:bodyPr>
            <a:normAutofit/>
          </a:bodyPr>
          <a:lstStyle/>
          <a:p>
            <a:r>
              <a:rPr lang="fr-CA" sz="2000" dirty="0" smtClean="0"/>
              <a:t>Inertie</a:t>
            </a:r>
            <a:endParaRPr lang="en-CA" sz="2000" dirty="0" smtClean="0"/>
          </a:p>
          <a:p>
            <a:r>
              <a:rPr lang="en-CA" sz="2000" dirty="0" err="1" smtClean="0"/>
              <a:t>Conflictolyse</a:t>
            </a:r>
            <a:endParaRPr lang="en-CA" sz="2000" dirty="0" smtClean="0"/>
          </a:p>
          <a:p>
            <a:r>
              <a:rPr lang="en-CA" sz="2000" dirty="0" err="1" smtClean="0"/>
              <a:t>Changement</a:t>
            </a:r>
            <a:r>
              <a:rPr lang="en-CA" sz="2000" dirty="0" smtClean="0"/>
              <a:t> de </a:t>
            </a:r>
            <a:r>
              <a:rPr lang="en-CA" sz="2000" dirty="0" err="1" smtClean="0"/>
              <a:t>régime</a:t>
            </a:r>
            <a:endParaRPr lang="en-CA" sz="2000" dirty="0" smtClean="0"/>
          </a:p>
          <a:p>
            <a:r>
              <a:rPr lang="en-CA" sz="2000" dirty="0" smtClean="0"/>
              <a:t>Transition de phase </a:t>
            </a:r>
          </a:p>
          <a:p>
            <a:r>
              <a:rPr lang="en-CA" sz="2000" dirty="0" smtClean="0"/>
              <a:t>Turbulence ≈ Trouble</a:t>
            </a:r>
          </a:p>
          <a:p>
            <a:r>
              <a:rPr lang="en-CA" sz="2000" dirty="0" smtClean="0"/>
              <a:t>Passage </a:t>
            </a:r>
          </a:p>
          <a:p>
            <a:r>
              <a:rPr lang="en-CA" sz="2000" dirty="0" err="1" smtClean="0"/>
              <a:t>Déséquilibre</a:t>
            </a:r>
            <a:r>
              <a:rPr lang="en-CA" sz="2000" dirty="0" smtClean="0"/>
              <a:t> syntropie-</a:t>
            </a:r>
            <a:r>
              <a:rPr lang="en-CA" sz="2000" dirty="0" err="1" smtClean="0"/>
              <a:t>entropie</a:t>
            </a:r>
            <a:r>
              <a:rPr lang="en-CA" sz="2000" dirty="0" smtClean="0"/>
              <a:t> ≈ </a:t>
            </a:r>
            <a:r>
              <a:rPr lang="en-CA" sz="2000" dirty="0" err="1" smtClean="0"/>
              <a:t>défaut</a:t>
            </a:r>
            <a:r>
              <a:rPr lang="en-CA" sz="2000" dirty="0" smtClean="0"/>
              <a:t> de syntropie</a:t>
            </a:r>
          </a:p>
          <a:p>
            <a:r>
              <a:rPr lang="en-CA" sz="2000" dirty="0" err="1" smtClean="0"/>
              <a:t>Noos</a:t>
            </a:r>
            <a:r>
              <a:rPr lang="en-CA" sz="2000" dirty="0"/>
              <a:t> </a:t>
            </a:r>
            <a:r>
              <a:rPr lang="en-CA" sz="2000" dirty="0" smtClean="0"/>
              <a:t>– Pneuma ≈ </a:t>
            </a:r>
            <a:r>
              <a:rPr lang="en-CA" sz="2000" dirty="0" err="1" smtClean="0"/>
              <a:t>krisis</a:t>
            </a:r>
            <a:endParaRPr lang="en-CA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smtClean="0"/>
                <a:t>Diagnostic </a:t>
              </a:r>
              <a:r>
                <a:rPr lang="en-CA" sz="3200" dirty="0"/>
                <a:t>+ de </a:t>
              </a:r>
              <a:r>
                <a:rPr lang="en-CA" sz="3200" dirty="0" err="1"/>
                <a:t>crise</a:t>
              </a:r>
              <a:r>
                <a:rPr lang="en-CA" sz="3200" dirty="0"/>
                <a:t/>
              </a:r>
              <a:br>
                <a:rPr lang="en-CA" sz="3200" dirty="0"/>
              </a:br>
              <a:r>
                <a:rPr lang="en-CA" sz="3200" dirty="0" err="1" smtClean="0"/>
                <a:t>équivalents</a:t>
              </a:r>
              <a:r>
                <a:rPr lang="en-CA" sz="3200" dirty="0" smtClean="0"/>
                <a:t> </a:t>
              </a:r>
              <a:r>
                <a:rPr lang="en-CA" sz="3200" dirty="0" err="1"/>
                <a:t>vibratoires</a:t>
              </a:r>
              <a:r>
                <a:rPr lang="en-CA" sz="3200" dirty="0"/>
                <a:t> </a:t>
              </a:r>
              <a:r>
                <a:rPr lang="en-CA" sz="3200" dirty="0" smtClean="0"/>
                <a:t>≈ </a:t>
              </a:r>
              <a:r>
                <a:rPr lang="en-CA" sz="3200" dirty="0" err="1"/>
                <a:t>opératoires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4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36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 smtClean="0"/>
              <a:t>Action de distinguer, choisir</a:t>
            </a:r>
          </a:p>
          <a:p>
            <a:pPr marL="0" indent="0">
              <a:buNone/>
            </a:pPr>
            <a:r>
              <a:rPr lang="fr-CA" dirty="0" smtClean="0"/>
              <a:t>Action de séparer; contestation, lutte</a:t>
            </a:r>
          </a:p>
          <a:p>
            <a:pPr marL="0" indent="0">
              <a:buNone/>
            </a:pPr>
            <a:r>
              <a:rPr lang="fr-CA" dirty="0" smtClean="0"/>
              <a:t>Action de décider; jugement</a:t>
            </a:r>
          </a:p>
          <a:p>
            <a:pPr marL="0" indent="0">
              <a:buNone/>
            </a:pPr>
            <a:r>
              <a:rPr lang="fr-CA" dirty="0"/>
              <a:t>C</a:t>
            </a:r>
            <a:r>
              <a:rPr lang="fr-CA" dirty="0" smtClean="0"/>
              <a:t>e qui décide de quelque chose;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i="1" dirty="0" smtClean="0">
                <a:solidFill>
                  <a:srgbClr val="FF0000"/>
                </a:solidFill>
              </a:rPr>
              <a:t>Issue     </a:t>
            </a:r>
            <a:r>
              <a:rPr lang="fr-CA" dirty="0" smtClean="0">
                <a:solidFill>
                  <a:srgbClr val="FF0000"/>
                </a:solidFill>
              </a:rPr>
              <a:t>	  						</a:t>
            </a:r>
            <a:r>
              <a:rPr lang="fr-CA" i="1" dirty="0" smtClean="0">
                <a:solidFill>
                  <a:srgbClr val="FF0000"/>
                </a:solidFill>
              </a:rPr>
              <a:t>Dénouement</a:t>
            </a:r>
          </a:p>
          <a:p>
            <a:pPr marL="0" indent="0">
              <a:buNone/>
            </a:pPr>
            <a:r>
              <a:rPr lang="fr-CA" dirty="0" smtClean="0"/>
              <a:t>Phase décisive d’une maladie</a:t>
            </a:r>
          </a:p>
          <a:p>
            <a:pPr marL="0" indent="0">
              <a:buNone/>
            </a:pPr>
            <a:r>
              <a:rPr lang="fr-CA" dirty="0" smtClean="0"/>
              <a:t>Explication, interprétation d’un songe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/>
                <a:t>Définitions</a:t>
              </a:r>
              <a:r>
                <a:rPr lang="en-CA" sz="3200" dirty="0"/>
                <a:t> de Krisis</a:t>
              </a:r>
              <a:br>
                <a:rPr lang="en-CA" sz="3200" dirty="0"/>
              </a:br>
              <a:r>
                <a:rPr lang="en-CA" sz="3200" dirty="0" err="1"/>
                <a:t>Dictionnaire</a:t>
              </a:r>
              <a:r>
                <a:rPr lang="en-CA" sz="3200" dirty="0"/>
                <a:t> </a:t>
              </a:r>
              <a:r>
                <a:rPr lang="en-CA" sz="3200" dirty="0" err="1"/>
                <a:t>Bailly</a:t>
              </a:r>
              <a:r>
                <a:rPr lang="en-CA" sz="3200" dirty="0"/>
                <a:t>, p 1137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9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696" y="2708920"/>
            <a:ext cx="6851104" cy="3417243"/>
          </a:xfrm>
        </p:spPr>
        <p:txBody>
          <a:bodyPr>
            <a:normAutofit/>
          </a:bodyPr>
          <a:lstStyle/>
          <a:p>
            <a:r>
              <a:rPr lang="en-CA" sz="2000" dirty="0" err="1" smtClean="0"/>
              <a:t>Fièvre</a:t>
            </a:r>
            <a:endParaRPr lang="en-CA" sz="2000" dirty="0" smtClean="0"/>
          </a:p>
          <a:p>
            <a:r>
              <a:rPr lang="en-CA" sz="2000" dirty="0" err="1" smtClean="0"/>
              <a:t>Hyperthermie</a:t>
            </a:r>
            <a:endParaRPr lang="en-CA" sz="2000" dirty="0" smtClean="0"/>
          </a:p>
          <a:p>
            <a:r>
              <a:rPr lang="en-CA" sz="2000" dirty="0" err="1" smtClean="0"/>
              <a:t>Conflictolyse</a:t>
            </a:r>
            <a:endParaRPr lang="en-CA" sz="2000" dirty="0" smtClean="0"/>
          </a:p>
          <a:p>
            <a:r>
              <a:rPr lang="en-CA" sz="2000" dirty="0" smtClean="0"/>
              <a:t>Convulsions</a:t>
            </a:r>
          </a:p>
          <a:p>
            <a:r>
              <a:rPr lang="en-CA" sz="2000" dirty="0" err="1" smtClean="0"/>
              <a:t>Décongestion</a:t>
            </a:r>
            <a:endParaRPr lang="en-CA" sz="2000" dirty="0" smtClean="0"/>
          </a:p>
          <a:p>
            <a:r>
              <a:rPr lang="en-CA" sz="2000" dirty="0" err="1" smtClean="0"/>
              <a:t>diarrhée</a:t>
            </a:r>
            <a:endParaRPr lang="en-CA" sz="2000" dirty="0" smtClean="0"/>
          </a:p>
          <a:p>
            <a:r>
              <a:rPr lang="en-CA" sz="2000" dirty="0" err="1" smtClean="0"/>
              <a:t>Crise</a:t>
            </a:r>
            <a:r>
              <a:rPr lang="en-CA" sz="2000" dirty="0" smtClean="0"/>
              <a:t> de </a:t>
            </a:r>
            <a:r>
              <a:rPr lang="en-CA" sz="2000" dirty="0" err="1" smtClean="0"/>
              <a:t>croissance</a:t>
            </a:r>
            <a:endParaRPr lang="en-CA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smtClean="0"/>
                <a:t>Diagnostic </a:t>
              </a:r>
              <a:r>
                <a:rPr lang="en-CA" sz="3200" dirty="0"/>
                <a:t>+ de </a:t>
              </a:r>
              <a:r>
                <a:rPr lang="en-CA" sz="3200" dirty="0" err="1"/>
                <a:t>Crise</a:t>
              </a:r>
              <a:r>
                <a:rPr lang="en-CA" sz="3200" dirty="0"/>
                <a:t> </a:t>
              </a:r>
              <a:r>
                <a:rPr lang="en-CA" sz="3200" dirty="0" err="1"/>
                <a:t>biologique</a:t>
              </a:r>
              <a:r>
                <a:rPr lang="en-CA" sz="3200" dirty="0"/>
                <a:t/>
              </a:r>
              <a:br>
                <a:rPr lang="en-CA" sz="3200" dirty="0"/>
              </a:br>
              <a:r>
                <a:rPr lang="en-CA" sz="3200" dirty="0" err="1"/>
                <a:t>équivalents</a:t>
              </a:r>
              <a:r>
                <a:rPr lang="en-CA" sz="3200" dirty="0"/>
                <a:t> </a:t>
              </a:r>
              <a:r>
                <a:rPr lang="en-CA" sz="3200" dirty="0" err="1"/>
                <a:t>vibratoires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95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La </a:t>
            </a:r>
            <a:r>
              <a:rPr lang="en-CA" sz="2400" dirty="0" err="1" smtClean="0"/>
              <a:t>résonance</a:t>
            </a:r>
            <a:r>
              <a:rPr lang="en-CA" sz="2400" dirty="0" smtClean="0"/>
              <a:t> </a:t>
            </a:r>
            <a:r>
              <a:rPr lang="en-CA" sz="2400" dirty="0" err="1" smtClean="0"/>
              <a:t>sémantique</a:t>
            </a:r>
            <a:r>
              <a:rPr lang="en-CA" sz="2400" dirty="0" smtClean="0"/>
              <a:t> </a:t>
            </a:r>
            <a:r>
              <a:rPr lang="en-CA" sz="2400" dirty="0" err="1" smtClean="0"/>
              <a:t>montre</a:t>
            </a:r>
            <a:r>
              <a:rPr lang="en-CA" sz="2400" dirty="0" smtClean="0"/>
              <a:t> </a:t>
            </a:r>
            <a:r>
              <a:rPr lang="en-CA" sz="2400" dirty="0" err="1" smtClean="0"/>
              <a:t>que</a:t>
            </a:r>
            <a:r>
              <a:rPr lang="en-CA" sz="2400" dirty="0" smtClean="0"/>
              <a:t> </a:t>
            </a:r>
            <a:r>
              <a:rPr lang="en-CA" sz="2400" dirty="0" err="1" smtClean="0"/>
              <a:t>Crise</a:t>
            </a:r>
            <a:r>
              <a:rPr lang="en-CA" sz="2400" dirty="0" smtClean="0"/>
              <a:t> a pour </a:t>
            </a:r>
            <a:r>
              <a:rPr lang="en-CA" sz="2400" dirty="0" err="1" smtClean="0"/>
              <a:t>équivalent</a:t>
            </a:r>
            <a:r>
              <a:rPr lang="en-CA" sz="2400" dirty="0" smtClean="0"/>
              <a:t>  </a:t>
            </a:r>
            <a:r>
              <a:rPr lang="en-CA" sz="2400" dirty="0" err="1" smtClean="0"/>
              <a:t>opératoire</a:t>
            </a:r>
            <a:r>
              <a:rPr lang="en-CA" sz="2400" dirty="0" smtClean="0"/>
              <a:t> ou </a:t>
            </a:r>
            <a:r>
              <a:rPr lang="en-CA" sz="2400" dirty="0" err="1" smtClean="0"/>
              <a:t>fonctionnel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	≈ </a:t>
            </a:r>
            <a:r>
              <a:rPr lang="en-CA" sz="2400" dirty="0" err="1" smtClean="0"/>
              <a:t>Déséquilibre</a:t>
            </a:r>
            <a:r>
              <a:rPr lang="en-CA" sz="2400" dirty="0" smtClean="0"/>
              <a:t> entre </a:t>
            </a:r>
            <a:r>
              <a:rPr lang="en-CA" sz="2400" dirty="0" err="1" smtClean="0"/>
              <a:t>analogique</a:t>
            </a:r>
            <a:r>
              <a:rPr lang="en-CA" sz="2400" dirty="0" smtClean="0"/>
              <a:t> et </a:t>
            </a:r>
            <a:r>
              <a:rPr lang="en-CA" sz="2400" dirty="0" err="1" smtClean="0"/>
              <a:t>numérique</a:t>
            </a:r>
            <a:endParaRPr lang="en-CA" sz="2400" dirty="0" smtClean="0"/>
          </a:p>
          <a:p>
            <a:pPr marL="0" indent="0">
              <a:buNone/>
            </a:pPr>
            <a:r>
              <a:rPr lang="fr-CA" sz="2400" dirty="0" smtClean="0"/>
              <a:t>	                            </a:t>
            </a:r>
            <a:r>
              <a:rPr lang="en-CA" sz="2400" dirty="0" smtClean="0"/>
              <a:t> </a:t>
            </a:r>
            <a:r>
              <a:rPr lang="en-CA" sz="2400" dirty="0"/>
              <a:t>≈</a:t>
            </a:r>
            <a:r>
              <a:rPr lang="fr-CA" sz="2400" dirty="0" smtClean="0"/>
              <a:t> </a:t>
            </a:r>
            <a:r>
              <a:rPr lang="fr-CA" sz="2400" dirty="0"/>
              <a:t>D</a:t>
            </a:r>
            <a:r>
              <a:rPr lang="fr-CA" sz="2400" dirty="0" smtClean="0"/>
              <a:t>éfaut de l’analogique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	</a:t>
            </a:r>
            <a:r>
              <a:rPr lang="en-CA" sz="2400" dirty="0"/>
              <a:t> ≈ </a:t>
            </a:r>
            <a:r>
              <a:rPr lang="en-CA" sz="2400" dirty="0" err="1"/>
              <a:t>Déséquilibre</a:t>
            </a:r>
            <a:r>
              <a:rPr lang="en-CA" sz="2400" dirty="0"/>
              <a:t> </a:t>
            </a:r>
            <a:r>
              <a:rPr lang="en-CA" sz="2400" dirty="0" smtClean="0"/>
              <a:t>entre Catalyse et Analyse</a:t>
            </a:r>
          </a:p>
          <a:p>
            <a:pPr marL="0" indent="0">
              <a:buNone/>
            </a:pPr>
            <a:r>
              <a:rPr lang="fr-CA" sz="2400" dirty="0" smtClean="0"/>
              <a:t>	                             </a:t>
            </a:r>
            <a:r>
              <a:rPr lang="en-CA" sz="2400" dirty="0" smtClean="0"/>
              <a:t>≈ </a:t>
            </a:r>
            <a:r>
              <a:rPr lang="fr-CA" sz="2400" dirty="0" smtClean="0"/>
              <a:t>Défaut de catalyse</a:t>
            </a:r>
          </a:p>
          <a:p>
            <a:pPr marL="0" indent="0">
              <a:buNone/>
            </a:pPr>
            <a:r>
              <a:rPr lang="fr-CA" sz="2400" dirty="0" smtClean="0"/>
              <a:t>	 </a:t>
            </a:r>
            <a:r>
              <a:rPr lang="en-CA" sz="2400" dirty="0"/>
              <a:t>≈ </a:t>
            </a:r>
            <a:r>
              <a:rPr lang="fr-CA" sz="2400" dirty="0" smtClean="0"/>
              <a:t>Déséquilibre entre </a:t>
            </a:r>
            <a:r>
              <a:rPr lang="fr-CA" sz="2400" dirty="0"/>
              <a:t> </a:t>
            </a:r>
            <a:r>
              <a:rPr lang="fr-CA" sz="2400" dirty="0" smtClean="0"/>
              <a:t>les Transformées de Fourier </a:t>
            </a:r>
          </a:p>
          <a:p>
            <a:pPr marL="0" indent="0">
              <a:buNone/>
            </a:pPr>
            <a:r>
              <a:rPr lang="fr-CA" sz="2400" dirty="0" smtClean="0"/>
              <a:t>                                          </a:t>
            </a:r>
            <a:r>
              <a:rPr lang="en-CA" sz="2400" dirty="0" smtClean="0"/>
              <a:t>≈</a:t>
            </a:r>
            <a:r>
              <a:rPr lang="fr-CA" sz="2400" dirty="0" smtClean="0"/>
              <a:t> Défaut  de Fourier inverse </a:t>
            </a:r>
            <a:endParaRPr lang="en-CA" sz="2400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/>
                <a:t>Biophysique de </a:t>
              </a:r>
              <a:r>
                <a:rPr lang="en-CA" sz="3200" dirty="0" err="1"/>
                <a:t>Crise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24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37772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err="1" smtClean="0"/>
              <a:t>Crise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un </a:t>
            </a:r>
            <a:r>
              <a:rPr lang="en-CA" dirty="0" err="1"/>
              <a:t>p</a:t>
            </a:r>
            <a:r>
              <a:rPr lang="en-CA" dirty="0" err="1" smtClean="0"/>
              <a:t>roblème</a:t>
            </a:r>
            <a:r>
              <a:rPr lang="en-CA" dirty="0" smtClean="0"/>
              <a:t> de </a:t>
            </a:r>
            <a:r>
              <a:rPr lang="en-CA" dirty="0" err="1" smtClean="0"/>
              <a:t>l’axe</a:t>
            </a:r>
            <a:r>
              <a:rPr lang="en-CA" dirty="0" smtClean="0"/>
              <a:t> vertical de la SAS = </a:t>
            </a:r>
            <a:r>
              <a:rPr lang="en-CA" dirty="0" err="1" smtClean="0"/>
              <a:t>problème</a:t>
            </a:r>
            <a:r>
              <a:rPr lang="en-CA" dirty="0" smtClean="0"/>
              <a:t>   	 	                                                                         subquantique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 err="1" smtClean="0"/>
              <a:t>Défaut</a:t>
            </a:r>
            <a:r>
              <a:rPr lang="en-CA" dirty="0" smtClean="0"/>
              <a:t> de </a:t>
            </a:r>
            <a:r>
              <a:rPr lang="en-CA" dirty="0" err="1" smtClean="0"/>
              <a:t>Analogique</a:t>
            </a:r>
            <a:r>
              <a:rPr lang="en-CA" dirty="0" smtClean="0"/>
              <a:t> (≠ </a:t>
            </a:r>
            <a:r>
              <a:rPr lang="en-CA" dirty="0" err="1"/>
              <a:t>Excès</a:t>
            </a:r>
            <a:r>
              <a:rPr lang="en-CA" dirty="0"/>
              <a:t> de </a:t>
            </a:r>
            <a:r>
              <a:rPr lang="en-CA" dirty="0" err="1"/>
              <a:t>Numérique</a:t>
            </a:r>
            <a:r>
              <a:rPr lang="en-CA" dirty="0"/>
              <a:t> </a:t>
            </a:r>
            <a:r>
              <a:rPr lang="en-CA" dirty="0" smtClean="0"/>
              <a:t>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 err="1" smtClean="0"/>
              <a:t>Défaut</a:t>
            </a:r>
            <a:r>
              <a:rPr lang="en-CA" dirty="0" smtClean="0"/>
              <a:t> de Catalyse  (≠ </a:t>
            </a:r>
            <a:r>
              <a:rPr lang="en-CA" dirty="0" err="1"/>
              <a:t>Excès</a:t>
            </a:r>
            <a:r>
              <a:rPr lang="en-CA" dirty="0"/>
              <a:t> de </a:t>
            </a:r>
            <a:r>
              <a:rPr lang="en-CA" dirty="0" smtClean="0"/>
              <a:t>Analyse)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 err="1" smtClean="0"/>
              <a:t>Défaut</a:t>
            </a:r>
            <a:r>
              <a:rPr lang="en-CA" dirty="0" smtClean="0"/>
              <a:t> Non Local  (≠</a:t>
            </a:r>
            <a:r>
              <a:rPr lang="en-CA" dirty="0" err="1" smtClean="0"/>
              <a:t>Excès</a:t>
            </a:r>
            <a:r>
              <a:rPr lang="en-CA" dirty="0" smtClean="0"/>
              <a:t> </a:t>
            </a:r>
            <a:r>
              <a:rPr lang="en-CA" dirty="0"/>
              <a:t>de </a:t>
            </a:r>
            <a:r>
              <a:rPr lang="en-CA" dirty="0" smtClean="0"/>
              <a:t>Local 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 err="1" smtClean="0"/>
              <a:t>Défaut</a:t>
            </a:r>
            <a:r>
              <a:rPr lang="en-CA" dirty="0" smtClean="0"/>
              <a:t> de Christ (≠ </a:t>
            </a:r>
            <a:r>
              <a:rPr lang="en-CA" dirty="0" err="1" smtClean="0"/>
              <a:t>Excès</a:t>
            </a:r>
            <a:r>
              <a:rPr lang="en-CA" dirty="0" smtClean="0"/>
              <a:t> de Antéchrist)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smtClean="0"/>
                <a:t>Biophysique  </a:t>
              </a:r>
              <a:r>
                <a:rPr lang="en-CA" sz="3200" dirty="0"/>
                <a:t>de </a:t>
              </a:r>
              <a:r>
                <a:rPr lang="en-CA" sz="3200" dirty="0" err="1"/>
                <a:t>Crise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26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 smtClean="0"/>
              <a:t>Le </a:t>
            </a:r>
            <a:r>
              <a:rPr lang="en-CA" sz="2000" dirty="0" err="1"/>
              <a:t>M</a:t>
            </a:r>
            <a:r>
              <a:rPr lang="en-CA" sz="2000" dirty="0" err="1" smtClean="0"/>
              <a:t>essie</a:t>
            </a:r>
            <a:r>
              <a:rPr lang="en-CA" sz="2000" dirty="0" smtClean="0"/>
              <a:t> = </a:t>
            </a:r>
            <a:r>
              <a:rPr lang="en-CA" sz="2000" dirty="0"/>
              <a:t>A</a:t>
            </a:r>
            <a:r>
              <a:rPr lang="en-CA" sz="2000" dirty="0" smtClean="0"/>
              <a:t>ntéchrist</a:t>
            </a:r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            = </a:t>
            </a:r>
            <a:r>
              <a:rPr lang="en-CA" sz="2000" dirty="0" err="1" smtClean="0"/>
              <a:t>ampleur</a:t>
            </a:r>
            <a:r>
              <a:rPr lang="en-CA" sz="2000" dirty="0" smtClean="0"/>
              <a:t> séparatrice</a:t>
            </a:r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            = </a:t>
            </a:r>
            <a:r>
              <a:rPr lang="en-CA" sz="2000" dirty="0" err="1" smtClean="0"/>
              <a:t>numérique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            = </a:t>
            </a:r>
            <a:r>
              <a:rPr lang="en-CA" sz="2000" dirty="0" err="1" smtClean="0"/>
              <a:t>Transformée</a:t>
            </a:r>
            <a:r>
              <a:rPr lang="en-CA" sz="2000" dirty="0" smtClean="0"/>
              <a:t> de Fourier</a:t>
            </a: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Le Retour du </a:t>
            </a:r>
            <a:r>
              <a:rPr lang="en-CA" sz="2000" dirty="0" err="1" smtClean="0"/>
              <a:t>Messie</a:t>
            </a:r>
            <a:r>
              <a:rPr lang="en-CA" sz="2000" dirty="0" smtClean="0"/>
              <a:t> = Christ</a:t>
            </a:r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            = </a:t>
            </a:r>
            <a:r>
              <a:rPr lang="en-CA" sz="2000" dirty="0" err="1" smtClean="0"/>
              <a:t>intensité</a:t>
            </a:r>
            <a:r>
              <a:rPr lang="en-CA" sz="2000" dirty="0" smtClean="0"/>
              <a:t> intégratrice</a:t>
            </a:r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            = </a:t>
            </a:r>
            <a:r>
              <a:rPr lang="en-CA" sz="2000" dirty="0" err="1" smtClean="0"/>
              <a:t>analogique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            = </a:t>
            </a:r>
            <a:r>
              <a:rPr lang="en-CA" sz="2000" dirty="0" err="1" smtClean="0"/>
              <a:t>Transformée</a:t>
            </a:r>
            <a:r>
              <a:rPr lang="en-CA" sz="2000" dirty="0" smtClean="0"/>
              <a:t> de Fourier inverse</a:t>
            </a: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/>
                <a:t>Crise</a:t>
              </a:r>
              <a:r>
                <a:rPr lang="en-CA" sz="3200" dirty="0"/>
                <a:t> </a:t>
              </a:r>
              <a:r>
                <a:rPr lang="en-CA" sz="3200" dirty="0" err="1"/>
                <a:t>est</a:t>
              </a:r>
              <a:r>
                <a:rPr lang="en-CA" sz="3200" dirty="0"/>
                <a:t> un </a:t>
              </a:r>
              <a:r>
                <a:rPr lang="en-CA" sz="3200" dirty="0" err="1"/>
                <a:t>défaut</a:t>
              </a:r>
              <a:r>
                <a:rPr lang="en-CA" sz="3200" dirty="0"/>
                <a:t> de Christ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73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2204864"/>
            <a:ext cx="7139136" cy="3921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≠</a:t>
            </a:r>
            <a:r>
              <a:rPr lang="en-CA" dirty="0" smtClean="0"/>
              <a:t> </a:t>
            </a:r>
            <a:r>
              <a:rPr lang="en-CA" dirty="0" err="1" smtClean="0"/>
              <a:t>Lâcher</a:t>
            </a:r>
            <a:r>
              <a:rPr lang="en-CA" dirty="0" smtClean="0"/>
              <a:t> prise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≠</a:t>
            </a:r>
            <a:r>
              <a:rPr lang="en-CA" dirty="0" smtClean="0"/>
              <a:t> </a:t>
            </a:r>
            <a:r>
              <a:rPr lang="en-CA" dirty="0" err="1"/>
              <a:t>P</a:t>
            </a:r>
            <a:r>
              <a:rPr lang="en-CA" dirty="0" err="1" smtClean="0"/>
              <a:t>rendre</a:t>
            </a:r>
            <a:r>
              <a:rPr lang="en-CA" dirty="0" smtClean="0"/>
              <a:t>  plus grand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≠</a:t>
            </a:r>
            <a:r>
              <a:rPr lang="en-CA" dirty="0" smtClean="0"/>
              <a:t> Transfiguration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rgbClr val="00B050"/>
                </a:solidFill>
              </a:rPr>
              <a:t>≈</a:t>
            </a:r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err="1"/>
              <a:t>C</a:t>
            </a:r>
            <a:r>
              <a:rPr lang="en-CA" dirty="0" err="1" smtClean="0"/>
              <a:t>ommuniquer</a:t>
            </a:r>
            <a:r>
              <a:rPr lang="en-CA" dirty="0" smtClean="0"/>
              <a:t> avec Le non local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B050"/>
                </a:solidFill>
              </a:rPr>
              <a:t>≈</a:t>
            </a:r>
            <a:r>
              <a:rPr lang="en-CA" dirty="0" smtClean="0"/>
              <a:t> </a:t>
            </a:r>
            <a:r>
              <a:rPr lang="en-CA" dirty="0" err="1"/>
              <a:t>S</a:t>
            </a:r>
            <a:r>
              <a:rPr lang="en-CA" dirty="0" err="1" smtClean="0"/>
              <a:t>auter</a:t>
            </a:r>
            <a:r>
              <a:rPr lang="en-CA" dirty="0" smtClean="0"/>
              <a:t> la </a:t>
            </a:r>
            <a:r>
              <a:rPr lang="en-CA" dirty="0" err="1" smtClean="0"/>
              <a:t>barrière</a:t>
            </a:r>
            <a:r>
              <a:rPr lang="en-CA" dirty="0" smtClean="0"/>
              <a:t>, </a:t>
            </a:r>
            <a:r>
              <a:rPr lang="en-CA" dirty="0" err="1" smtClean="0"/>
              <a:t>sortir</a:t>
            </a:r>
            <a:r>
              <a:rPr lang="en-CA" dirty="0" smtClean="0"/>
              <a:t> de la </a:t>
            </a:r>
            <a:r>
              <a:rPr lang="en-CA" dirty="0" err="1" smtClean="0"/>
              <a:t>boite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rgbClr val="00B050"/>
                </a:solidFill>
              </a:rPr>
              <a:t>≈</a:t>
            </a:r>
            <a:r>
              <a:rPr lang="en-CA" dirty="0" smtClean="0"/>
              <a:t> </a:t>
            </a:r>
            <a:r>
              <a:rPr lang="en-CA" dirty="0" err="1"/>
              <a:t>F</a:t>
            </a:r>
            <a:r>
              <a:rPr lang="en-CA" dirty="0" err="1" smtClean="0"/>
              <a:t>ranchir</a:t>
            </a:r>
            <a:r>
              <a:rPr lang="en-CA" dirty="0" smtClean="0"/>
              <a:t> </a:t>
            </a:r>
            <a:r>
              <a:rPr lang="en-CA" dirty="0" err="1" smtClean="0"/>
              <a:t>l’obstacle</a:t>
            </a:r>
            <a:r>
              <a:rPr lang="en-CA" dirty="0" smtClean="0"/>
              <a:t> épistémologique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B050"/>
                </a:solidFill>
              </a:rPr>
              <a:t>≈</a:t>
            </a:r>
            <a:r>
              <a:rPr lang="en-CA" dirty="0" smtClean="0"/>
              <a:t> </a:t>
            </a:r>
            <a:r>
              <a:rPr lang="en-CA" dirty="0" err="1"/>
              <a:t>F</a:t>
            </a:r>
            <a:r>
              <a:rPr lang="en-CA" dirty="0" err="1" smtClean="0"/>
              <a:t>ranchir</a:t>
            </a:r>
            <a:r>
              <a:rPr lang="en-CA" dirty="0" smtClean="0"/>
              <a:t> </a:t>
            </a:r>
            <a:r>
              <a:rPr lang="en-CA" dirty="0" err="1" smtClean="0"/>
              <a:t>l’épreuve</a:t>
            </a:r>
            <a:endParaRPr lang="en-CA" dirty="0" smtClean="0"/>
          </a:p>
          <a:p>
            <a:pPr marL="0" indent="0">
              <a:buNone/>
            </a:pPr>
            <a:r>
              <a:rPr lang="fr-CA" dirty="0" smtClean="0">
                <a:solidFill>
                  <a:srgbClr val="00B050"/>
                </a:solidFill>
              </a:rPr>
              <a:t>≈</a:t>
            </a:r>
            <a:r>
              <a:rPr lang="fr-CA" dirty="0" smtClean="0"/>
              <a:t> Effet tunnel 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00B050"/>
                </a:solidFill>
              </a:rPr>
              <a:t>≈</a:t>
            </a:r>
            <a:r>
              <a:rPr lang="fr-CA" dirty="0" smtClean="0"/>
              <a:t> S’affranchir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00B050"/>
                </a:solidFill>
              </a:rPr>
              <a:t>≈ </a:t>
            </a:r>
            <a:r>
              <a:rPr lang="fr-CA" dirty="0" smtClean="0"/>
              <a:t>Transsomption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/>
                <a:t>Solution = </a:t>
              </a:r>
              <a:r>
                <a:rPr lang="en-CA" sz="3200" dirty="0" smtClean="0"/>
                <a:t>ab-solution </a:t>
              </a:r>
              <a:r>
                <a:rPr lang="en-CA" sz="3200" dirty="0"/>
                <a:t>ou </a:t>
              </a:r>
              <a:r>
                <a:rPr lang="en-CA" sz="3200" dirty="0" err="1"/>
                <a:t>ré</a:t>
              </a:r>
              <a:r>
                <a:rPr lang="en-CA" sz="3200" dirty="0"/>
                <a:t>-solution ?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90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Krisis</a:t>
            </a:r>
          </a:p>
          <a:p>
            <a:r>
              <a:rPr lang="fr-CA" dirty="0" err="1" smtClean="0"/>
              <a:t>Kritèrion</a:t>
            </a:r>
            <a:r>
              <a:rPr lang="fr-CA" dirty="0"/>
              <a:t> </a:t>
            </a:r>
            <a:r>
              <a:rPr lang="fr-CA" dirty="0" smtClean="0"/>
              <a:t>= ce qui sert </a:t>
            </a:r>
            <a:r>
              <a:rPr lang="fr-CA" dirty="0"/>
              <a:t>à</a:t>
            </a:r>
            <a:r>
              <a:rPr lang="fr-CA" dirty="0" smtClean="0"/>
              <a:t> juger</a:t>
            </a:r>
          </a:p>
          <a:p>
            <a:r>
              <a:rPr lang="fr-CA" dirty="0" err="1" smtClean="0"/>
              <a:t>Kritès</a:t>
            </a:r>
            <a:r>
              <a:rPr lang="fr-CA" dirty="0" smtClean="0"/>
              <a:t> = ce qui décide</a:t>
            </a:r>
          </a:p>
          <a:p>
            <a:r>
              <a:rPr lang="fr-CA" dirty="0" smtClean="0"/>
              <a:t>Krisis n’est pas critique</a:t>
            </a:r>
          </a:p>
          <a:p>
            <a:r>
              <a:rPr lang="fr-CA" dirty="0" smtClean="0"/>
              <a:t>Critique = </a:t>
            </a:r>
            <a:r>
              <a:rPr lang="fr-CA" dirty="0" err="1" smtClean="0"/>
              <a:t>Kritikès</a:t>
            </a:r>
            <a:r>
              <a:rPr lang="fr-CA" dirty="0" smtClean="0"/>
              <a:t> = crétois; celui qui doute</a:t>
            </a:r>
          </a:p>
          <a:p>
            <a:endParaRPr lang="fr-CA" dirty="0" smtClean="0"/>
          </a:p>
          <a:p>
            <a:r>
              <a:rPr lang="fr-CA" dirty="0" smtClean="0"/>
              <a:t>Crise sans cris = Dénouement sans dénuement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/>
                <a:t>Krisis n’est pas critique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9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2276872"/>
            <a:ext cx="5328592" cy="3849291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Crise du logement</a:t>
            </a:r>
          </a:p>
          <a:p>
            <a:r>
              <a:rPr lang="fr-CA" dirty="0" smtClean="0"/>
              <a:t>Crise politique</a:t>
            </a:r>
          </a:p>
          <a:p>
            <a:r>
              <a:rPr lang="fr-CA" dirty="0" smtClean="0"/>
              <a:t>Crise de l’emploi</a:t>
            </a:r>
          </a:p>
          <a:p>
            <a:r>
              <a:rPr lang="fr-CA" dirty="0" smtClean="0"/>
              <a:t>Crise économique</a:t>
            </a:r>
          </a:p>
          <a:p>
            <a:r>
              <a:rPr lang="fr-CA" dirty="0" smtClean="0"/>
              <a:t>Crise de confiance</a:t>
            </a:r>
          </a:p>
          <a:p>
            <a:endParaRPr lang="fr-CA" dirty="0" smtClean="0"/>
          </a:p>
          <a:p>
            <a:r>
              <a:rPr lang="fr-CA" dirty="0" smtClean="0"/>
              <a:t>Crise de croissance</a:t>
            </a:r>
          </a:p>
          <a:p>
            <a:r>
              <a:rPr lang="fr-CA" dirty="0" smtClean="0"/>
              <a:t>Crise convulsive</a:t>
            </a:r>
          </a:p>
          <a:p>
            <a:r>
              <a:rPr lang="fr-CA" dirty="0" smtClean="0"/>
              <a:t>Crise d’asthme</a:t>
            </a:r>
          </a:p>
          <a:p>
            <a:r>
              <a:rPr lang="fr-CA" dirty="0" smtClean="0"/>
              <a:t>Crise de guérison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/>
                <a:t>Trop ou pas </a:t>
              </a:r>
              <a:r>
                <a:rPr lang="en-CA" sz="3200" dirty="0" err="1"/>
                <a:t>assez</a:t>
              </a:r>
              <a:r>
                <a:rPr lang="en-CA" sz="3200" dirty="0"/>
                <a:t> </a:t>
              </a:r>
              <a:br>
                <a:rPr lang="en-CA" sz="3200" dirty="0"/>
              </a:br>
              <a:r>
                <a:rPr lang="en-CA" sz="3200" dirty="0" err="1"/>
                <a:t>Problème</a:t>
              </a:r>
              <a:r>
                <a:rPr lang="en-CA" sz="3200" dirty="0"/>
                <a:t> </a:t>
              </a:r>
              <a:r>
                <a:rPr lang="en-CA" sz="3200" dirty="0" err="1"/>
                <a:t>d’ampleur</a:t>
              </a:r>
              <a:r>
                <a:rPr lang="en-CA" sz="3200" dirty="0"/>
                <a:t>  ou </a:t>
              </a:r>
              <a:r>
                <a:rPr lang="en-CA" sz="3200" dirty="0" err="1"/>
                <a:t>d’intensité</a:t>
              </a:r>
              <a:r>
                <a:rPr lang="en-CA" sz="3200" dirty="0"/>
                <a:t>?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7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err="1" smtClean="0"/>
              <a:t>Ampleur</a:t>
            </a:r>
            <a:r>
              <a:rPr lang="en-CA" dirty="0" smtClean="0"/>
              <a:t> séparatrice (≈ YIN - -)</a:t>
            </a:r>
          </a:p>
          <a:p>
            <a:endParaRPr lang="en-CA" dirty="0"/>
          </a:p>
          <a:p>
            <a:r>
              <a:rPr lang="en-CA" dirty="0" err="1" smtClean="0"/>
              <a:t>Intensité</a:t>
            </a:r>
            <a:r>
              <a:rPr lang="en-CA" dirty="0" smtClean="0"/>
              <a:t> intégratrice ( ≈ YANG -)</a:t>
            </a:r>
          </a:p>
          <a:p>
            <a:endParaRPr lang="en-CA" dirty="0" smtClean="0"/>
          </a:p>
          <a:p>
            <a:r>
              <a:rPr lang="en-CA" dirty="0" smtClean="0"/>
              <a:t>Inversion  </a:t>
            </a:r>
            <a:r>
              <a:rPr lang="en-CA" dirty="0" err="1" smtClean="0"/>
              <a:t>intensificatrice</a:t>
            </a:r>
            <a:r>
              <a:rPr lang="en-CA" dirty="0" smtClean="0"/>
              <a:t> </a:t>
            </a:r>
            <a:r>
              <a:rPr lang="en-CA" dirty="0" err="1" smtClean="0"/>
              <a:t>d’inversion</a:t>
            </a:r>
            <a:r>
              <a:rPr lang="en-CA" dirty="0" smtClean="0"/>
              <a:t> 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/>
                <a:t> Abellio pour les Non </a:t>
              </a:r>
              <a:r>
                <a:rPr lang="en-CA" sz="3200" dirty="0" err="1"/>
                <a:t>Nuls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1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r>
              <a:rPr lang="en-CA" dirty="0"/>
              <a:t> </a:t>
            </a:r>
            <a:r>
              <a:rPr lang="en-CA" dirty="0" smtClean="0"/>
              <a:t>Inversion </a:t>
            </a:r>
            <a:r>
              <a:rPr lang="en-CA" dirty="0" smtClean="0">
                <a:sym typeface="Symbol"/>
              </a:rPr>
              <a:t></a:t>
            </a:r>
            <a:r>
              <a:rPr lang="en-CA" dirty="0" smtClean="0"/>
              <a:t> ≈ torsion </a:t>
            </a:r>
            <a:r>
              <a:rPr lang="en-CA" dirty="0" smtClean="0">
                <a:sym typeface="Symbol"/>
              </a:rPr>
              <a:t> (≠ rotation</a:t>
            </a:r>
            <a:r>
              <a:rPr lang="en-CA" dirty="0" smtClean="0"/>
              <a:t> </a:t>
            </a:r>
            <a:r>
              <a:rPr lang="en-CA" dirty="0" smtClean="0">
                <a:sym typeface="Symbol"/>
              </a:rPr>
              <a:t>)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Inversions</a:t>
            </a:r>
            <a:endParaRPr lang="en-CA" dirty="0"/>
          </a:p>
          <a:p>
            <a:pPr marL="400050" lvl="1" indent="0">
              <a:buNone/>
            </a:pPr>
            <a:r>
              <a:rPr lang="en-CA" dirty="0" smtClean="0"/>
              <a:t>1   Inversion </a:t>
            </a:r>
            <a:r>
              <a:rPr lang="en-CA" dirty="0" smtClean="0">
                <a:sym typeface="Symbol"/>
              </a:rPr>
              <a:t> ≈ </a:t>
            </a:r>
            <a:r>
              <a:rPr lang="en-CA" dirty="0" err="1" smtClean="0">
                <a:sym typeface="Symbol"/>
              </a:rPr>
              <a:t>antagonisme</a:t>
            </a:r>
            <a:r>
              <a:rPr lang="en-CA" dirty="0" smtClean="0">
                <a:sym typeface="Symbol"/>
              </a:rPr>
              <a:t> ≈ tension </a:t>
            </a:r>
            <a:r>
              <a:rPr lang="en-CA" sz="2000" dirty="0" smtClean="0">
                <a:sym typeface="Symbol"/>
              </a:rPr>
              <a:t>( COMPLEXITÉ)</a:t>
            </a:r>
            <a:endParaRPr lang="en-CA" dirty="0" smtClean="0">
              <a:sym typeface="Symbol"/>
            </a:endParaRPr>
          </a:p>
          <a:p>
            <a:pPr marL="0" indent="0">
              <a:buNone/>
            </a:pPr>
            <a:r>
              <a:rPr lang="en-CA" dirty="0" smtClean="0">
                <a:sym typeface="Symbol"/>
              </a:rPr>
              <a:t>    2  Inversion 2 ≈ </a:t>
            </a:r>
            <a:r>
              <a:rPr lang="en-CA" dirty="0" err="1" smtClean="0">
                <a:sym typeface="Symbol"/>
              </a:rPr>
              <a:t>complémentarité</a:t>
            </a:r>
            <a:r>
              <a:rPr lang="en-CA" dirty="0" smtClean="0">
                <a:sym typeface="Symbol"/>
              </a:rPr>
              <a:t> (</a:t>
            </a:r>
            <a:r>
              <a:rPr lang="en-CA" sz="2200" dirty="0" smtClean="0">
                <a:sym typeface="Symbol"/>
              </a:rPr>
              <a:t>CONNECTIVITÉ)</a:t>
            </a:r>
            <a:endParaRPr lang="en-CA" sz="2200" dirty="0" smtClean="0"/>
          </a:p>
          <a:p>
            <a:pPr marL="0" indent="0">
              <a:buNone/>
            </a:pPr>
            <a:r>
              <a:rPr lang="en-CA" dirty="0" smtClean="0"/>
              <a:t>    3   Inversion </a:t>
            </a:r>
            <a:r>
              <a:rPr lang="en-CA" dirty="0" smtClean="0">
                <a:sym typeface="Symbol"/>
              </a:rPr>
              <a:t></a:t>
            </a:r>
            <a:r>
              <a:rPr lang="fr-CA" dirty="0"/>
              <a:t> </a:t>
            </a:r>
            <a:r>
              <a:rPr lang="fr-CA" dirty="0" smtClean="0"/>
              <a:t>/</a:t>
            </a:r>
            <a:r>
              <a:rPr lang="en-CA" dirty="0">
                <a:sym typeface="Symbol"/>
              </a:rPr>
              <a:t> </a:t>
            </a:r>
            <a:r>
              <a:rPr lang="fr-CA" dirty="0" smtClean="0"/>
              <a:t>2 </a:t>
            </a:r>
            <a:r>
              <a:rPr lang="en-CA" dirty="0" smtClean="0">
                <a:sym typeface="Symbol"/>
              </a:rPr>
              <a:t>≈ distorsion</a:t>
            </a:r>
          </a:p>
          <a:p>
            <a:pPr marL="0" indent="0">
              <a:buNone/>
            </a:pPr>
            <a:r>
              <a:rPr lang="en-CA" dirty="0" smtClean="0">
                <a:sym typeface="Symbol"/>
              </a:rPr>
              <a:t>    4   Inversion </a:t>
            </a:r>
            <a:r>
              <a:rPr lang="fr-CA" dirty="0"/>
              <a:t> /</a:t>
            </a:r>
            <a:r>
              <a:rPr lang="en-CA" dirty="0" smtClean="0">
                <a:sym typeface="Symbol"/>
              </a:rPr>
              <a:t> 4 ≈ confusion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/>
                <a:t> Abellio pour les Non </a:t>
              </a:r>
              <a:r>
                <a:rPr lang="en-CA" sz="3200" dirty="0" err="1"/>
                <a:t>Nuls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55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CA" dirty="0" err="1" smtClean="0"/>
              <a:t>Problème</a:t>
            </a:r>
            <a:r>
              <a:rPr lang="en-CA" dirty="0" smtClean="0"/>
              <a:t> quantique = plan équatorial de SAS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err="1" smtClean="0"/>
              <a:t>Problème</a:t>
            </a:r>
            <a:r>
              <a:rPr lang="en-CA" dirty="0" smtClean="0"/>
              <a:t> subquantique = axe vertical de SAS</a:t>
            </a:r>
          </a:p>
          <a:p>
            <a:endParaRPr lang="en-CA" dirty="0"/>
          </a:p>
          <a:p>
            <a:r>
              <a:rPr lang="en-CA" dirty="0" err="1" smtClean="0"/>
              <a:t>Problème</a:t>
            </a:r>
            <a:r>
              <a:rPr lang="en-CA" dirty="0" smtClean="0"/>
              <a:t> métaquantique = centre de SAS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dirty="0" err="1" smtClean="0"/>
                <a:t>Problème</a:t>
              </a:r>
              <a:r>
                <a:rPr lang="en-CA" sz="3200" dirty="0" smtClean="0"/>
                <a:t> </a:t>
              </a:r>
              <a:r>
                <a:rPr lang="en-CA" sz="3200" dirty="0"/>
                <a:t>quantique ou subquantique ? 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7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61035"/>
            <a:ext cx="8507288" cy="4265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Médecine agit au niveau du plan équatorial </a:t>
            </a:r>
          </a:p>
          <a:p>
            <a:pPr marL="0" indent="0">
              <a:buNone/>
            </a:pPr>
            <a:r>
              <a:rPr lang="fr-CA" dirty="0" smtClean="0"/>
              <a:t> 	 	</a:t>
            </a:r>
            <a:r>
              <a:rPr lang="fr-CA" dirty="0"/>
              <a:t> </a:t>
            </a:r>
            <a:r>
              <a:rPr lang="fr-CA" dirty="0" smtClean="0"/>
              <a:t>       = </a:t>
            </a:r>
            <a:r>
              <a:rPr lang="fr-CA" dirty="0" smtClean="0">
                <a:solidFill>
                  <a:srgbClr val="FF0000"/>
                </a:solidFill>
              </a:rPr>
              <a:t>quantique ou sémiotique</a:t>
            </a:r>
          </a:p>
          <a:p>
            <a:endParaRPr lang="fr-CA" dirty="0"/>
          </a:p>
          <a:p>
            <a:r>
              <a:rPr lang="fr-CA" dirty="0" smtClean="0"/>
              <a:t>Holonergétique agit au niveau de: </a:t>
            </a:r>
          </a:p>
          <a:p>
            <a:pPr lvl="2"/>
            <a:r>
              <a:rPr lang="fr-CA" dirty="0" smtClean="0"/>
              <a:t>1- axe vertical  = </a:t>
            </a:r>
            <a:r>
              <a:rPr lang="fr-CA" dirty="0" smtClean="0">
                <a:solidFill>
                  <a:srgbClr val="FF0000"/>
                </a:solidFill>
              </a:rPr>
              <a:t>subquantique = </a:t>
            </a:r>
            <a:r>
              <a:rPr lang="fr-CA" b="1" dirty="0" smtClean="0">
                <a:solidFill>
                  <a:srgbClr val="FF0000"/>
                </a:solidFill>
              </a:rPr>
              <a:t>sémantique</a:t>
            </a:r>
            <a:endParaRPr lang="fr-CA" b="1" dirty="0" smtClean="0"/>
          </a:p>
          <a:p>
            <a:pPr lvl="2"/>
            <a:r>
              <a:rPr lang="fr-CA" dirty="0" smtClean="0"/>
              <a:t>2- centre de la sphère  = </a:t>
            </a:r>
            <a:r>
              <a:rPr lang="fr-CA" dirty="0" smtClean="0">
                <a:solidFill>
                  <a:srgbClr val="FF0000"/>
                </a:solidFill>
              </a:rPr>
              <a:t>métaquantique</a:t>
            </a:r>
          </a:p>
          <a:p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765902" y="773832"/>
            <a:ext cx="7766538" cy="1143000"/>
            <a:chOff x="370374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70374" y="0"/>
              <a:ext cx="7766538" cy="114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/>
                <a:t>Résonance  biosémantique mésodermique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0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1558</Words>
  <Application>Microsoft Office PowerPoint</Application>
  <PresentationFormat>Affichage à l'écran (4:3)</PresentationFormat>
  <Paragraphs>352</Paragraphs>
  <Slides>34</Slides>
  <Notes>31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Spectre vibratoire 2π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</dc:creator>
  <cp:lastModifiedBy>Jean</cp:lastModifiedBy>
  <cp:revision>279</cp:revision>
  <dcterms:created xsi:type="dcterms:W3CDTF">2014-04-28T15:59:42Z</dcterms:created>
  <dcterms:modified xsi:type="dcterms:W3CDTF">2014-06-11T22:00:55Z</dcterms:modified>
</cp:coreProperties>
</file>